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s/slide76.xml" ContentType="application/vnd.openxmlformats-officedocument.presentationml.slide+xml"/>
  <Override PartName="/ppt/notesSlides/notesSlide2.xml" ContentType="application/vnd.openxmlformats-officedocument.presentationml.notesSlide+xml"/>
  <Override PartName="/ppt/notesSlides/notesSlide78.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83.xml" ContentType="application/vnd.openxmlformats-officedocument.presentationml.slide+xml"/>
  <Override PartName="/ppt/slideLayouts/slideLayout6.xml" ContentType="application/vnd.openxmlformats-officedocument.presentationml.slideLayout+xml"/>
  <Override PartName="/ppt/notesSlides/notesSlide38.xml" ContentType="application/vnd.openxmlformats-officedocument.presentationml.notesSlide+xml"/>
  <Override PartName="/ppt/notesSlides/notesSlide49.xml" ContentType="application/vnd.openxmlformats-officedocument.presentationml.notesSlide+xml"/>
  <Override PartName="/ppt/notesSlides/notesSlide67.xml" ContentType="application/vnd.openxmlformats-officedocument.presentationml.notesSlide+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27.xml" ContentType="application/vnd.openxmlformats-officedocument.presentationml.notesSlide+xml"/>
  <Override PartName="/ppt/notesSlides/notesSlide45.xml" ContentType="application/vnd.openxmlformats-officedocument.presentationml.notesSlide+xml"/>
  <Override PartName="/ppt/notesSlides/notesSlide56.xml" ContentType="application/vnd.openxmlformats-officedocument.presentationml.notesSlide+xml"/>
  <Override PartName="/ppt/notesSlides/notesSlide74.xml" ContentType="application/vnd.openxmlformats-officedocument.presentationml.notesSlide+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notesSlides/notesSlide34.xml" ContentType="application/vnd.openxmlformats-officedocument.presentationml.notesSlide+xml"/>
  <Override PartName="/ppt/notesSlides/notesSlide63.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notesSlides/notesSlide23.xml" ContentType="application/vnd.openxmlformats-officedocument.presentationml.notesSlide+xml"/>
  <Override PartName="/ppt/notesSlides/notesSlide41.xml" ContentType="application/vnd.openxmlformats-officedocument.presentationml.notesSlide+xml"/>
  <Override PartName="/ppt/notesSlides/notesSlide52.xml" ContentType="application/vnd.openxmlformats-officedocument.presentationml.notesSlide+xml"/>
  <Override PartName="/ppt/notesSlides/notesSlide70.xml" ContentType="application/vnd.openxmlformats-officedocument.presentationml.notesSlide+xml"/>
  <Override PartName="/docProps/custom.xml" ContentType="application/vnd.openxmlformats-officedocument.custom-properties+xml"/>
  <Override PartName="/ppt/notesSlides/notesSlide12.xml" ContentType="application/vnd.openxmlformats-officedocument.presentationml.notesSlide+xml"/>
  <Override PartName="/ppt/notesSlides/notesSlide30.xml" ContentType="application/vnd.openxmlformats-officedocument.presentationml.notesSlide+xml"/>
  <Override PartName="/ppt/notesSlides/notesSlide7.xml" ContentType="application/vnd.openxmlformats-officedocument.presentationml.notesSlide+xml"/>
  <Override PartName="/ppt/slides/slide9.xml" ContentType="application/vnd.openxmlformats-officedocument.presentationml.slide+xml"/>
  <Override PartName="/ppt/slides/slide59.xml" ContentType="application/vnd.openxmlformats-officedocument.presentationml.slide+xml"/>
  <Override PartName="/ppt/slides/slide77.xml" ContentType="application/vnd.openxmlformats-officedocument.presentationml.slide+xml"/>
  <Override PartName="/ppt/viewProps.xml" ContentType="application/vnd.openxmlformats-officedocument.presentationml.viewProps+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s/slide66.xml" ContentType="application/vnd.openxmlformats-officedocument.presentationml.slide+xml"/>
  <Override PartName="/ppt/slideLayouts/slideLayout7.xml" ContentType="application/vnd.openxmlformats-officedocument.presentationml.slideLayout+xml"/>
  <Override PartName="/ppt/notesSlides/notesSlide3.xml" ContentType="application/vnd.openxmlformats-officedocument.presentationml.notesSlide+xml"/>
  <Default Extension="png" ContentType="image/png"/>
  <Override PartName="/ppt/notesSlides/notesSlide68.xml" ContentType="application/vnd.openxmlformats-officedocument.presentationml.notesSlide+xml"/>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notesSlides/notesSlide39.xml" ContentType="application/vnd.openxmlformats-officedocument.presentationml.notesSlide+xml"/>
  <Override PartName="/ppt/notesSlides/notesSlide57.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s/slide44.xml" ContentType="application/vnd.openxmlformats-officedocument.presentationml.slide+xml"/>
  <Override PartName="/ppt/slides/slide62.xml" ContentType="application/vnd.openxmlformats-officedocument.presentationml.slide+xml"/>
  <Override PartName="/ppt/slides/slide80.xml" ContentType="application/vnd.openxmlformats-officedocument.presentationml.slide+xml"/>
  <Override PartName="/ppt/slideLayouts/slideLayout3.xml" ContentType="application/vnd.openxmlformats-officedocument.presentationml.slideLayout+xml"/>
  <Override PartName="/ppt/notesSlides/notesSlide17.xml" ContentType="application/vnd.openxmlformats-officedocument.presentationml.notesSlide+xml"/>
  <Override PartName="/ppt/notesSlides/notesSlide28.xml" ContentType="application/vnd.openxmlformats-officedocument.presentationml.notesSlide+xml"/>
  <Override PartName="/ppt/notesSlides/notesSlide46.xml" ContentType="application/vnd.openxmlformats-officedocument.presentationml.notesSlide+xml"/>
  <Override PartName="/ppt/notesSlides/notesSlide64.xml" ContentType="application/vnd.openxmlformats-officedocument.presentationml.notesSlide+xml"/>
  <Override PartName="/ppt/notesSlides/notesSlide75.xml" ContentType="application/vnd.openxmlformats-officedocument.presentationml.notesSlide+xml"/>
  <Override PartName="/ppt/presentation.xml" ContentType="application/vnd.openxmlformats-officedocument.presentationml.presentation.main+xml"/>
  <Override PartName="/ppt/slides/slide22.xml" ContentType="application/vnd.openxmlformats-officedocument.presentationml.slide+xml"/>
  <Override PartName="/ppt/slides/slide51.xml" ContentType="application/vnd.openxmlformats-officedocument.presentationml.slide+xml"/>
  <Override PartName="/ppt/notesSlides/notesSlide24.xml" ContentType="application/vnd.openxmlformats-officedocument.presentationml.notesSlide+xml"/>
  <Override PartName="/ppt/notesSlides/notesSlide35.xml" ContentType="application/vnd.openxmlformats-officedocument.presentationml.notesSlide+xml"/>
  <Override PartName="/ppt/notesSlides/notesSlide53.xml" ContentType="application/vnd.openxmlformats-officedocument.presentationml.notesSlide+xml"/>
  <Override PartName="/ppt/notesSlides/notesSlide71.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40.xml" ContentType="application/vnd.openxmlformats-officedocument.presentationml.slide+xml"/>
  <Override PartName="/ppt/notesSlides/notesSlide13.xml" ContentType="application/vnd.openxmlformats-officedocument.presentationml.notesSlide+xml"/>
  <Override PartName="/ppt/notesSlides/notesSlide42.xml" ContentType="application/vnd.openxmlformats-officedocument.presentationml.notesSlide+xml"/>
  <Override PartName="/ppt/notesSlides/notesSlide60.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slides/slide49.xml" ContentType="application/vnd.openxmlformats-officedocument.presentationml.slide+xml"/>
  <Override PartName="/ppt/slides/slide78.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Layouts/slideLayout8.xml" ContentType="application/vnd.openxmlformats-officedocument.presentationml.slideLayout+xml"/>
  <Override PartName="/ppt/notesSlides/notesSlide69.xml" ContentType="application/vnd.openxmlformats-officedocument.presentationml.notesSlide+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Layouts/slideLayout4.xml" ContentType="application/vnd.openxmlformats-officedocument.presentationml.slideLayout+xml"/>
  <Override PartName="/ppt/notesSlides/notesSlide29.xml" ContentType="application/vnd.openxmlformats-officedocument.presentationml.notesSlide+xml"/>
  <Override PartName="/ppt/notesSlides/notesSlide47.xml" ContentType="application/vnd.openxmlformats-officedocument.presentationml.notesSlide+xml"/>
  <Override PartName="/ppt/notesSlides/notesSlide58.xml" ContentType="application/vnd.openxmlformats-officedocument.presentationml.notesSlide+xml"/>
  <Override PartName="/ppt/notesSlides/notesSlide76.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notesSlides/notesSlide18.xml" ContentType="application/vnd.openxmlformats-officedocument.presentationml.notesSlide+xml"/>
  <Override PartName="/ppt/notesSlides/notesSlide36.xml" ContentType="application/vnd.openxmlformats-officedocument.presentationml.notesSlide+xml"/>
  <Default Extension="wmf" ContentType="image/x-wmf"/>
  <Override PartName="/ppt/notesSlides/notesSlide65.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notesSlides/notesSlide25.xml" ContentType="application/vnd.openxmlformats-officedocument.presentationml.notesSlide+xml"/>
  <Override PartName="/ppt/notesSlides/notesSlide43.xml" ContentType="application/vnd.openxmlformats-officedocument.presentationml.notesSlide+xml"/>
  <Override PartName="/ppt/notesSlides/notesSlide54.xml" ContentType="application/vnd.openxmlformats-officedocument.presentationml.notesSlide+xml"/>
  <Override PartName="/ppt/notesSlides/notesSlide72.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32.xml" ContentType="application/vnd.openxmlformats-officedocument.presentationml.notesSlide+xml"/>
  <Override PartName="/ppt/notesSlides/notesSlide61.xml" ContentType="application/vnd.openxmlformats-officedocument.presentationml.notesSl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notesSlides/notesSlide50.xml" ContentType="application/vnd.openxmlformats-officedocument.presentationml.notesSlide+xml"/>
  <Override PartName="/ppt/slides/slide79.xml" ContentType="application/vnd.openxmlformats-officedocument.presentationml.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68.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notesSlides/notesSlide1.xml" ContentType="application/vnd.openxmlformats-officedocument.presentationml.notesSlide+xml"/>
  <Override PartName="/ppt/notesSlides/notesSlide59.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Layouts/slideLayout5.xml" ContentType="application/vnd.openxmlformats-officedocument.presentationml.slideLayout+xml"/>
  <Override PartName="/ppt/notesSlides/notesSlide19.xml" ContentType="application/vnd.openxmlformats-officedocument.presentationml.notesSlide+xml"/>
  <Override PartName="/ppt/notesSlides/notesSlide48.xml" ContentType="application/vnd.openxmlformats-officedocument.presentationml.notesSlide+xml"/>
  <Override PartName="/ppt/notesSlides/notesSlide66.xml" ContentType="application/vnd.openxmlformats-officedocument.presentationml.notesSlide+xml"/>
  <Override PartName="/ppt/notesSlides/notesSlide77.xml" ContentType="application/vnd.openxmlformats-officedocument.presentationml.notesSlide+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Default Extension="jpeg" ContentType="image/jpeg"/>
  <Override PartName="/ppt/notesSlides/notesSlide37.xml" ContentType="application/vnd.openxmlformats-officedocument.presentationml.notesSlide+xml"/>
  <Override PartName="/ppt/notesSlides/notesSlide55.xml" ContentType="application/vnd.openxmlformats-officedocument.presentationml.notesSlide+xml"/>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6.xml" ContentType="application/vnd.openxmlformats-officedocument.presentationml.notesSlide+xml"/>
  <Override PartName="/ppt/notesSlides/notesSlide44.xml" ContentType="application/vnd.openxmlformats-officedocument.presentationml.notesSlide+xml"/>
  <Override PartName="/ppt/notesSlides/notesSlide62.xml" ContentType="application/vnd.openxmlformats-officedocument.presentationml.notesSlide+xml"/>
  <Override PartName="/ppt/notesSlides/notesSlide73.xml" ContentType="application/vnd.openxmlformats-officedocument.presentationml.notesSlide+xml"/>
  <Override PartName="/ppt/slides/slide20.xml" ContentType="application/vnd.openxmlformats-officedocument.presentationml.slide+xml"/>
  <Override PartName="/ppt/slideLayouts/slideLayout12.xml" ContentType="application/vnd.openxmlformats-officedocument.presentationml.slideLayout+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notesSlides/notesSlide51.xml" ContentType="application/vnd.openxmlformats-officedocument.presentationml.notesSlide+xml"/>
  <Override PartName="/ppt/notesSlides/notesSlide11.xml" ContentType="application/vnd.openxmlformats-officedocument.presentationml.notesSlide+xml"/>
  <Override PartName="/ppt/notesSlides/notesSlide40.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slides/slide69.xml" ContentType="application/vnd.openxmlformats-officedocument.presentationml.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7"/>
  </p:notesMasterIdLst>
  <p:sldIdLst>
    <p:sldId id="334" r:id="rId2"/>
    <p:sldId id="333" r:id="rId3"/>
    <p:sldId id="256" r:id="rId4"/>
    <p:sldId id="257" r:id="rId5"/>
    <p:sldId id="258" r:id="rId6"/>
    <p:sldId id="259" r:id="rId7"/>
    <p:sldId id="260" r:id="rId8"/>
    <p:sldId id="261" r:id="rId9"/>
    <p:sldId id="262" r:id="rId10"/>
    <p:sldId id="263" r:id="rId11"/>
    <p:sldId id="264" r:id="rId12"/>
    <p:sldId id="326" r:id="rId13"/>
    <p:sldId id="327" r:id="rId14"/>
    <p:sldId id="328" r:id="rId15"/>
    <p:sldId id="329" r:id="rId16"/>
    <p:sldId id="270" r:id="rId17"/>
    <p:sldId id="273" r:id="rId18"/>
    <p:sldId id="272" r:id="rId19"/>
    <p:sldId id="274" r:id="rId20"/>
    <p:sldId id="275" r:id="rId21"/>
    <p:sldId id="276" r:id="rId22"/>
    <p:sldId id="277" r:id="rId23"/>
    <p:sldId id="278" r:id="rId24"/>
    <p:sldId id="279" r:id="rId25"/>
    <p:sldId id="269" r:id="rId26"/>
    <p:sldId id="280" r:id="rId27"/>
    <p:sldId id="281" r:id="rId28"/>
    <p:sldId id="282" r:id="rId29"/>
    <p:sldId id="283" r:id="rId30"/>
    <p:sldId id="330" r:id="rId31"/>
    <p:sldId id="284" r:id="rId32"/>
    <p:sldId id="285" r:id="rId33"/>
    <p:sldId id="286" r:id="rId34"/>
    <p:sldId id="287" r:id="rId35"/>
    <p:sldId id="288" r:id="rId36"/>
    <p:sldId id="289" r:id="rId37"/>
    <p:sldId id="292" r:id="rId38"/>
    <p:sldId id="290" r:id="rId39"/>
    <p:sldId id="293" r:id="rId40"/>
    <p:sldId id="294" r:id="rId41"/>
    <p:sldId id="291" r:id="rId42"/>
    <p:sldId id="296" r:id="rId43"/>
    <p:sldId id="297" r:id="rId44"/>
    <p:sldId id="336" r:id="rId45"/>
    <p:sldId id="298" r:id="rId46"/>
    <p:sldId id="332" r:id="rId47"/>
    <p:sldId id="337" r:id="rId48"/>
    <p:sldId id="338" r:id="rId49"/>
    <p:sldId id="339" r:id="rId50"/>
    <p:sldId id="340" r:id="rId51"/>
    <p:sldId id="342" r:id="rId52"/>
    <p:sldId id="341" r:id="rId53"/>
    <p:sldId id="303" r:id="rId54"/>
    <p:sldId id="299" r:id="rId55"/>
    <p:sldId id="300" r:id="rId56"/>
    <p:sldId id="301" r:id="rId57"/>
    <p:sldId id="302" r:id="rId58"/>
    <p:sldId id="305" r:id="rId59"/>
    <p:sldId id="306" r:id="rId60"/>
    <p:sldId id="307" r:id="rId61"/>
    <p:sldId id="308" r:id="rId62"/>
    <p:sldId id="309" r:id="rId63"/>
    <p:sldId id="310" r:id="rId64"/>
    <p:sldId id="311" r:id="rId65"/>
    <p:sldId id="312" r:id="rId66"/>
    <p:sldId id="313" r:id="rId67"/>
    <p:sldId id="304" r:id="rId68"/>
    <p:sldId id="314" r:id="rId69"/>
    <p:sldId id="315" r:id="rId70"/>
    <p:sldId id="316" r:id="rId71"/>
    <p:sldId id="317" r:id="rId72"/>
    <p:sldId id="318" r:id="rId73"/>
    <p:sldId id="319" r:id="rId74"/>
    <p:sldId id="320" r:id="rId75"/>
    <p:sldId id="321" r:id="rId76"/>
    <p:sldId id="324" r:id="rId77"/>
    <p:sldId id="322" r:id="rId78"/>
    <p:sldId id="343" r:id="rId79"/>
    <p:sldId id="344" r:id="rId80"/>
    <p:sldId id="345" r:id="rId81"/>
    <p:sldId id="349" r:id="rId82"/>
    <p:sldId id="346" r:id="rId83"/>
    <p:sldId id="347" r:id="rId84"/>
    <p:sldId id="348" r:id="rId85"/>
    <p:sldId id="325" r:id="rId86"/>
  </p:sldIdLst>
  <p:sldSz cx="9144000" cy="6858000" type="screen4x3"/>
  <p:notesSz cx="6858000" cy="9144000"/>
  <p:defaultTextStyle>
    <a:defPPr>
      <a:defRPr lang="en-US"/>
    </a:defPPr>
    <a:lvl1pPr algn="l" rtl="0" eaLnBrk="0" fontAlgn="base" hangingPunct="0">
      <a:spcBef>
        <a:spcPct val="0"/>
      </a:spcBef>
      <a:spcAft>
        <a:spcPct val="0"/>
      </a:spcAft>
      <a:defRPr kern="1200">
        <a:solidFill>
          <a:schemeClr val="tx1"/>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21A90"/>
    <a:srgbClr val="C4B128"/>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110" d="100"/>
          <a:sy n="110" d="100"/>
        </p:scale>
        <p:origin x="-1644" y="-90"/>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pPr>
              <a:defRPr/>
            </a:pPr>
            <a:fld id="{5AFD1721-79F6-46AE-9888-8DA5A526B092}" type="datetimeFigureOut">
              <a:rPr lang="en-US"/>
              <a:pPr>
                <a:defRPr/>
              </a:pPr>
              <a:t>4/4/2017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smtClean="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pPr>
              <a:defRPr/>
            </a:pPr>
            <a:fld id="{1F63C7DE-9E9B-4164-B334-94148EBEAC1F}" type="slidenum">
              <a:rPr lang="en-US"/>
              <a:pPr>
                <a:defRPr/>
              </a:pPr>
              <a:t>‹#›</a:t>
            </a:fld>
            <a:endParaRPr 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EBC9D2F-5FCE-4B4F-80E6-E39EED6BD8E1}" type="slidenum">
              <a:rPr lang="en-IN" smtClean="0"/>
              <a:pPr/>
              <a:t>1</a:t>
            </a:fld>
            <a:endParaRPr lang="en-I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Slide Image Placeholder 1"/>
          <p:cNvSpPr>
            <a:spLocks noGrp="1" noRot="1" noChangeAspect="1" noTextEdit="1"/>
          </p:cNvSpPr>
          <p:nvPr>
            <p:ph type="sldImg"/>
          </p:nvPr>
        </p:nvSpPr>
        <p:spPr bwMode="auto">
          <a:noFill/>
          <a:ln>
            <a:solidFill>
              <a:srgbClr val="000000"/>
            </a:solidFill>
            <a:miter lim="800000"/>
            <a:headEnd/>
            <a:tailEnd/>
          </a:ln>
        </p:spPr>
      </p:sp>
      <p:sp>
        <p:nvSpPr>
          <p:cNvPr id="84995"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84996"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FBC1709D-4328-4236-AE1E-8A459070FBDD}" type="slidenum">
              <a:rPr lang="en-US" smtClean="0"/>
              <a:pPr/>
              <a:t>10</a:t>
            </a:fld>
            <a:endParaRPr lang="en-US" smtClean="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Slide Image Placeholder 1"/>
          <p:cNvSpPr>
            <a:spLocks noGrp="1" noRot="1" noChangeAspect="1" noTextEdit="1"/>
          </p:cNvSpPr>
          <p:nvPr>
            <p:ph type="sldImg"/>
          </p:nvPr>
        </p:nvSpPr>
        <p:spPr bwMode="auto">
          <a:noFill/>
          <a:ln>
            <a:solidFill>
              <a:srgbClr val="000000"/>
            </a:solidFill>
            <a:miter lim="800000"/>
            <a:headEnd/>
            <a:tailEnd/>
          </a:ln>
        </p:spPr>
      </p:sp>
      <p:sp>
        <p:nvSpPr>
          <p:cNvPr id="86019"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86020"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F1A58C7A-9AAC-4938-8801-4716801993DB}" type="slidenum">
              <a:rPr lang="en-US" smtClean="0"/>
              <a:pPr/>
              <a:t>11</a:t>
            </a:fld>
            <a:endParaRPr lang="en-US" smtClean="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Slide Image Placeholder 1"/>
          <p:cNvSpPr>
            <a:spLocks noGrp="1" noRot="1" noChangeAspect="1" noTextEdit="1"/>
          </p:cNvSpPr>
          <p:nvPr>
            <p:ph type="sldImg"/>
          </p:nvPr>
        </p:nvSpPr>
        <p:spPr bwMode="auto">
          <a:noFill/>
          <a:ln>
            <a:solidFill>
              <a:srgbClr val="000000"/>
            </a:solidFill>
            <a:miter lim="800000"/>
            <a:headEnd/>
            <a:tailEnd/>
          </a:ln>
        </p:spPr>
      </p:sp>
      <p:sp>
        <p:nvSpPr>
          <p:cNvPr id="87043"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8704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6CAF60AA-D47A-4DE0-BE36-7340A5E97C42}" type="slidenum">
              <a:rPr lang="en-US" smtClean="0"/>
              <a:pPr/>
              <a:t>12</a:t>
            </a:fld>
            <a:endParaRPr lang="en-US" smtClean="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Slide Image Placeholder 1"/>
          <p:cNvSpPr>
            <a:spLocks noGrp="1" noRot="1" noChangeAspect="1" noTextEdit="1"/>
          </p:cNvSpPr>
          <p:nvPr>
            <p:ph type="sldImg"/>
          </p:nvPr>
        </p:nvSpPr>
        <p:spPr bwMode="auto">
          <a:noFill/>
          <a:ln>
            <a:solidFill>
              <a:srgbClr val="000000"/>
            </a:solidFill>
            <a:miter lim="800000"/>
            <a:headEnd/>
            <a:tailEnd/>
          </a:ln>
        </p:spPr>
      </p:sp>
      <p:sp>
        <p:nvSpPr>
          <p:cNvPr id="88067"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88068"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D5B1E6B-9EA5-4A01-BCF3-86BBAF125E65}" type="slidenum">
              <a:rPr lang="en-US" smtClean="0"/>
              <a:pPr/>
              <a:t>13</a:t>
            </a:fld>
            <a:endParaRPr lang="en-US" smtClean="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Slide Image Placeholder 1"/>
          <p:cNvSpPr>
            <a:spLocks noGrp="1" noRot="1" noChangeAspect="1" noTextEdit="1"/>
          </p:cNvSpPr>
          <p:nvPr>
            <p:ph type="sldImg"/>
          </p:nvPr>
        </p:nvSpPr>
        <p:spPr bwMode="auto">
          <a:noFill/>
          <a:ln>
            <a:solidFill>
              <a:srgbClr val="000000"/>
            </a:solidFill>
            <a:miter lim="800000"/>
            <a:headEnd/>
            <a:tailEnd/>
          </a:ln>
        </p:spPr>
      </p:sp>
      <p:sp>
        <p:nvSpPr>
          <p:cNvPr id="89091"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89092"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E0CC8145-C3D9-426A-BF7C-0DFDCCEF0E4C}" type="slidenum">
              <a:rPr lang="en-US" smtClean="0"/>
              <a:pPr/>
              <a:t>14</a:t>
            </a:fld>
            <a:endParaRPr lang="en-US" smtClean="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Slide Image Placeholder 1"/>
          <p:cNvSpPr>
            <a:spLocks noGrp="1" noRot="1" noChangeAspect="1" noTextEdit="1"/>
          </p:cNvSpPr>
          <p:nvPr>
            <p:ph type="sldImg"/>
          </p:nvPr>
        </p:nvSpPr>
        <p:spPr bwMode="auto">
          <a:noFill/>
          <a:ln>
            <a:solidFill>
              <a:srgbClr val="000000"/>
            </a:solidFill>
            <a:miter lim="800000"/>
            <a:headEnd/>
            <a:tailEnd/>
          </a:ln>
        </p:spPr>
      </p:sp>
      <p:sp>
        <p:nvSpPr>
          <p:cNvPr id="90115"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90116"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9146972D-C055-4FBC-8337-368FA36469C3}" type="slidenum">
              <a:rPr lang="en-US" smtClean="0"/>
              <a:pPr/>
              <a:t>15</a:t>
            </a:fld>
            <a:endParaRPr lang="en-US" smtClean="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Slide Image Placeholder 1"/>
          <p:cNvSpPr>
            <a:spLocks noGrp="1" noRot="1" noChangeAspect="1" noTextEdit="1"/>
          </p:cNvSpPr>
          <p:nvPr>
            <p:ph type="sldImg"/>
          </p:nvPr>
        </p:nvSpPr>
        <p:spPr bwMode="auto">
          <a:noFill/>
          <a:ln>
            <a:solidFill>
              <a:srgbClr val="000000"/>
            </a:solidFill>
            <a:miter lim="800000"/>
            <a:headEnd/>
            <a:tailEnd/>
          </a:ln>
        </p:spPr>
      </p:sp>
      <p:sp>
        <p:nvSpPr>
          <p:cNvPr id="91139"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91140"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7C6CFE7F-07A4-4A11-924B-426C6EFB93E4}" type="slidenum">
              <a:rPr lang="en-US" smtClean="0"/>
              <a:pPr/>
              <a:t>16</a:t>
            </a:fld>
            <a:endParaRPr lang="en-US" smtClean="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Slide Image Placeholder 1"/>
          <p:cNvSpPr>
            <a:spLocks noGrp="1" noRot="1" noChangeAspect="1" noTextEdit="1"/>
          </p:cNvSpPr>
          <p:nvPr>
            <p:ph type="sldImg"/>
          </p:nvPr>
        </p:nvSpPr>
        <p:spPr bwMode="auto">
          <a:noFill/>
          <a:ln>
            <a:solidFill>
              <a:srgbClr val="000000"/>
            </a:solidFill>
            <a:miter lim="800000"/>
            <a:headEnd/>
            <a:tailEnd/>
          </a:ln>
        </p:spPr>
      </p:sp>
      <p:sp>
        <p:nvSpPr>
          <p:cNvPr id="92163"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9216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B436D5BB-65FB-483A-A9F7-CEC37D1032A2}" type="slidenum">
              <a:rPr lang="en-US" smtClean="0"/>
              <a:pPr/>
              <a:t>17</a:t>
            </a:fld>
            <a:endParaRPr lang="en-US" smtClean="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Slide Image Placeholder 1"/>
          <p:cNvSpPr>
            <a:spLocks noGrp="1" noRot="1" noChangeAspect="1" noTextEdit="1"/>
          </p:cNvSpPr>
          <p:nvPr>
            <p:ph type="sldImg"/>
          </p:nvPr>
        </p:nvSpPr>
        <p:spPr bwMode="auto">
          <a:noFill/>
          <a:ln>
            <a:solidFill>
              <a:srgbClr val="000000"/>
            </a:solidFill>
            <a:miter lim="800000"/>
            <a:headEnd/>
            <a:tailEnd/>
          </a:ln>
        </p:spPr>
      </p:sp>
      <p:sp>
        <p:nvSpPr>
          <p:cNvPr id="93187"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93188"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4E0DC8FB-57B8-4B4C-B61E-5B99A4A7BC91}" type="slidenum">
              <a:rPr lang="en-US" smtClean="0"/>
              <a:pPr/>
              <a:t>18</a:t>
            </a:fld>
            <a:endParaRPr lang="en-US" smtClean="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Slide Image Placeholder 1"/>
          <p:cNvSpPr>
            <a:spLocks noGrp="1" noRot="1" noChangeAspect="1" noTextEdit="1"/>
          </p:cNvSpPr>
          <p:nvPr>
            <p:ph type="sldImg"/>
          </p:nvPr>
        </p:nvSpPr>
        <p:spPr bwMode="auto">
          <a:noFill/>
          <a:ln>
            <a:solidFill>
              <a:srgbClr val="000000"/>
            </a:solidFill>
            <a:miter lim="800000"/>
            <a:headEnd/>
            <a:tailEnd/>
          </a:ln>
        </p:spPr>
      </p:sp>
      <p:sp>
        <p:nvSpPr>
          <p:cNvPr id="94211"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94212"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5513A29E-7ED3-4F5C-8877-92C8E514AA2E}" type="slidenum">
              <a:rPr lang="en-US" smtClean="0"/>
              <a:pPr/>
              <a:t>19</a:t>
            </a:fld>
            <a:endParaRPr lang="en-US"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Slide Image Placeholder 1"/>
          <p:cNvSpPr>
            <a:spLocks noGrp="1" noRot="1" noChangeAspect="1" noTextEdit="1"/>
          </p:cNvSpPr>
          <p:nvPr>
            <p:ph type="sldImg"/>
          </p:nvPr>
        </p:nvSpPr>
        <p:spPr bwMode="auto">
          <a:noFill/>
          <a:ln>
            <a:solidFill>
              <a:srgbClr val="000000"/>
            </a:solidFill>
            <a:miter lim="800000"/>
            <a:headEnd/>
            <a:tailEnd/>
          </a:ln>
        </p:spPr>
      </p:sp>
      <p:sp>
        <p:nvSpPr>
          <p:cNvPr id="76803"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smtClean="0"/>
          </a:p>
        </p:txBody>
      </p:sp>
      <p:sp>
        <p:nvSpPr>
          <p:cNvPr id="7680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F752FCEE-7A9C-4334-87B5-81EBA46246B2}" type="slidenum">
              <a:rPr lang="en-US" smtClean="0"/>
              <a:pPr/>
              <a:t>2</a:t>
            </a:fld>
            <a:endParaRPr lang="en-US" smtClean="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Slide Image Placeholder 1"/>
          <p:cNvSpPr>
            <a:spLocks noGrp="1" noRot="1" noChangeAspect="1" noTextEdit="1"/>
          </p:cNvSpPr>
          <p:nvPr>
            <p:ph type="sldImg"/>
          </p:nvPr>
        </p:nvSpPr>
        <p:spPr bwMode="auto">
          <a:noFill/>
          <a:ln>
            <a:solidFill>
              <a:srgbClr val="000000"/>
            </a:solidFill>
            <a:miter lim="800000"/>
            <a:headEnd/>
            <a:tailEnd/>
          </a:ln>
        </p:spPr>
      </p:sp>
      <p:sp>
        <p:nvSpPr>
          <p:cNvPr id="95235"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95236"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73BBEAFF-34D7-4DCD-A701-AB5A124EA417}" type="slidenum">
              <a:rPr lang="en-US" smtClean="0"/>
              <a:pPr/>
              <a:t>20</a:t>
            </a:fld>
            <a:endParaRPr lang="en-US" smtClean="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1"/>
          <p:cNvSpPr>
            <a:spLocks noGrp="1" noRot="1" noChangeAspect="1" noTextEdit="1"/>
          </p:cNvSpPr>
          <p:nvPr>
            <p:ph type="sldImg"/>
          </p:nvPr>
        </p:nvSpPr>
        <p:spPr bwMode="auto">
          <a:noFill/>
          <a:ln>
            <a:solidFill>
              <a:srgbClr val="000000"/>
            </a:solidFill>
            <a:miter lim="800000"/>
            <a:headEnd/>
            <a:tailEnd/>
          </a:ln>
        </p:spPr>
      </p:sp>
      <p:sp>
        <p:nvSpPr>
          <p:cNvPr id="96259"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96260"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75206726-D12D-4060-A295-6B0DAE03AC92}" type="slidenum">
              <a:rPr lang="en-US" smtClean="0"/>
              <a:pPr/>
              <a:t>21</a:t>
            </a:fld>
            <a:endParaRPr lang="en-US" smtClean="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Slide Image Placeholder 1"/>
          <p:cNvSpPr>
            <a:spLocks noGrp="1" noRot="1" noChangeAspect="1" noTextEdit="1"/>
          </p:cNvSpPr>
          <p:nvPr>
            <p:ph type="sldImg"/>
          </p:nvPr>
        </p:nvSpPr>
        <p:spPr bwMode="auto">
          <a:noFill/>
          <a:ln>
            <a:solidFill>
              <a:srgbClr val="000000"/>
            </a:solidFill>
            <a:miter lim="800000"/>
            <a:headEnd/>
            <a:tailEnd/>
          </a:ln>
        </p:spPr>
      </p:sp>
      <p:sp>
        <p:nvSpPr>
          <p:cNvPr id="97283"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9728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A9C350EE-D788-4C46-8A4F-7482DE942107}" type="slidenum">
              <a:rPr lang="en-US" smtClean="0"/>
              <a:pPr/>
              <a:t>22</a:t>
            </a:fld>
            <a:endParaRPr lang="en-US" smtClean="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Slide Image Placeholder 1"/>
          <p:cNvSpPr>
            <a:spLocks noGrp="1" noRot="1" noChangeAspect="1" noTextEdit="1"/>
          </p:cNvSpPr>
          <p:nvPr>
            <p:ph type="sldImg"/>
          </p:nvPr>
        </p:nvSpPr>
        <p:spPr bwMode="auto">
          <a:noFill/>
          <a:ln>
            <a:solidFill>
              <a:srgbClr val="000000"/>
            </a:solidFill>
            <a:miter lim="800000"/>
            <a:headEnd/>
            <a:tailEnd/>
          </a:ln>
        </p:spPr>
      </p:sp>
      <p:sp>
        <p:nvSpPr>
          <p:cNvPr id="98307"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98308"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D3F2A4CA-8CAF-453C-ABB7-2083D5D3E40A}" type="slidenum">
              <a:rPr lang="en-US" smtClean="0"/>
              <a:pPr/>
              <a:t>23</a:t>
            </a:fld>
            <a:endParaRPr lang="en-US" smtClean="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Slide Image Placeholder 1"/>
          <p:cNvSpPr>
            <a:spLocks noGrp="1" noRot="1" noChangeAspect="1" noTextEdit="1"/>
          </p:cNvSpPr>
          <p:nvPr>
            <p:ph type="sldImg"/>
          </p:nvPr>
        </p:nvSpPr>
        <p:spPr bwMode="auto">
          <a:noFill/>
          <a:ln>
            <a:solidFill>
              <a:srgbClr val="000000"/>
            </a:solidFill>
            <a:miter lim="800000"/>
            <a:headEnd/>
            <a:tailEnd/>
          </a:ln>
        </p:spPr>
      </p:sp>
      <p:sp>
        <p:nvSpPr>
          <p:cNvPr id="99331"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99332"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06EB2740-9740-498F-8102-A0473891B557}" type="slidenum">
              <a:rPr lang="en-US" smtClean="0"/>
              <a:pPr/>
              <a:t>24</a:t>
            </a:fld>
            <a:endParaRPr lang="en-US" smtClean="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Slide Image Placeholder 1"/>
          <p:cNvSpPr>
            <a:spLocks noGrp="1" noRot="1" noChangeAspect="1" noTextEdit="1"/>
          </p:cNvSpPr>
          <p:nvPr>
            <p:ph type="sldImg"/>
          </p:nvPr>
        </p:nvSpPr>
        <p:spPr bwMode="auto">
          <a:noFill/>
          <a:ln>
            <a:solidFill>
              <a:srgbClr val="000000"/>
            </a:solidFill>
            <a:miter lim="800000"/>
            <a:headEnd/>
            <a:tailEnd/>
          </a:ln>
        </p:spPr>
      </p:sp>
      <p:sp>
        <p:nvSpPr>
          <p:cNvPr id="100355"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100356"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B782CF21-C746-479A-9804-8D7821AA5FBF}" type="slidenum">
              <a:rPr lang="en-US" smtClean="0"/>
              <a:pPr/>
              <a:t>25</a:t>
            </a:fld>
            <a:endParaRPr lang="en-US" smtClean="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Slide Image Placeholder 1"/>
          <p:cNvSpPr>
            <a:spLocks noGrp="1" noRot="1" noChangeAspect="1" noTextEdit="1"/>
          </p:cNvSpPr>
          <p:nvPr>
            <p:ph type="sldImg"/>
          </p:nvPr>
        </p:nvSpPr>
        <p:spPr bwMode="auto">
          <a:noFill/>
          <a:ln>
            <a:solidFill>
              <a:srgbClr val="000000"/>
            </a:solidFill>
            <a:miter lim="800000"/>
            <a:headEnd/>
            <a:tailEnd/>
          </a:ln>
        </p:spPr>
      </p:sp>
      <p:sp>
        <p:nvSpPr>
          <p:cNvPr id="101379"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101380"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395E1086-C28C-4C04-84DD-4CDC20ED4822}" type="slidenum">
              <a:rPr lang="en-US" smtClean="0"/>
              <a:pPr/>
              <a:t>26</a:t>
            </a:fld>
            <a:endParaRPr lang="en-US" smtClean="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Slide Image Placeholder 1"/>
          <p:cNvSpPr>
            <a:spLocks noGrp="1" noRot="1" noChangeAspect="1" noTextEdit="1"/>
          </p:cNvSpPr>
          <p:nvPr>
            <p:ph type="sldImg"/>
          </p:nvPr>
        </p:nvSpPr>
        <p:spPr bwMode="auto">
          <a:noFill/>
          <a:ln>
            <a:solidFill>
              <a:srgbClr val="000000"/>
            </a:solidFill>
            <a:miter lim="800000"/>
            <a:headEnd/>
            <a:tailEnd/>
          </a:ln>
        </p:spPr>
      </p:sp>
      <p:sp>
        <p:nvSpPr>
          <p:cNvPr id="102403"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10240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A4E0054A-EDB0-4010-AB0B-A8C9EC2D4D0B}" type="slidenum">
              <a:rPr lang="en-US" smtClean="0"/>
              <a:pPr/>
              <a:t>27</a:t>
            </a:fld>
            <a:endParaRPr lang="en-US" smtClean="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Slide Image Placeholder 1"/>
          <p:cNvSpPr>
            <a:spLocks noGrp="1" noRot="1" noChangeAspect="1" noTextEdit="1"/>
          </p:cNvSpPr>
          <p:nvPr>
            <p:ph type="sldImg"/>
          </p:nvPr>
        </p:nvSpPr>
        <p:spPr bwMode="auto">
          <a:noFill/>
          <a:ln>
            <a:solidFill>
              <a:srgbClr val="000000"/>
            </a:solidFill>
            <a:miter lim="800000"/>
            <a:headEnd/>
            <a:tailEnd/>
          </a:ln>
        </p:spPr>
      </p:sp>
      <p:sp>
        <p:nvSpPr>
          <p:cNvPr id="103427"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103428"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E08DF23A-6A74-4DFC-819D-C49360F9197F}" type="slidenum">
              <a:rPr lang="en-US" smtClean="0"/>
              <a:pPr/>
              <a:t>28</a:t>
            </a:fld>
            <a:endParaRPr lang="en-US" smtClean="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Slide Image Placeholder 1"/>
          <p:cNvSpPr>
            <a:spLocks noGrp="1" noRot="1" noChangeAspect="1" noTextEdit="1"/>
          </p:cNvSpPr>
          <p:nvPr>
            <p:ph type="sldImg"/>
          </p:nvPr>
        </p:nvSpPr>
        <p:spPr bwMode="auto">
          <a:noFill/>
          <a:ln>
            <a:solidFill>
              <a:srgbClr val="000000"/>
            </a:solidFill>
            <a:miter lim="800000"/>
            <a:headEnd/>
            <a:tailEnd/>
          </a:ln>
        </p:spPr>
      </p:sp>
      <p:sp>
        <p:nvSpPr>
          <p:cNvPr id="104451"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104452"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7AC87C5F-F881-47EC-8B47-1777C2B9668E}" type="slidenum">
              <a:rPr lang="en-US" smtClean="0"/>
              <a:pPr/>
              <a:t>29</a:t>
            </a:fld>
            <a:endParaRPr lang="en-US"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Slide Image Placeholder 1"/>
          <p:cNvSpPr>
            <a:spLocks noGrp="1" noRot="1" noChangeAspect="1" noTextEdit="1"/>
          </p:cNvSpPr>
          <p:nvPr>
            <p:ph type="sldImg"/>
          </p:nvPr>
        </p:nvSpPr>
        <p:spPr bwMode="auto">
          <a:noFill/>
          <a:ln>
            <a:solidFill>
              <a:srgbClr val="000000"/>
            </a:solidFill>
            <a:miter lim="800000"/>
            <a:headEnd/>
            <a:tailEnd/>
          </a:ln>
        </p:spPr>
      </p:sp>
      <p:sp>
        <p:nvSpPr>
          <p:cNvPr id="77827"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77828"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8F6AC51-CFCC-43DE-9F1C-998B37FE6DB7}" type="slidenum">
              <a:rPr lang="en-US" smtClean="0"/>
              <a:pPr/>
              <a:t>3</a:t>
            </a:fld>
            <a:endParaRPr lang="en-US" smtClean="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Slide Image Placeholder 1"/>
          <p:cNvSpPr>
            <a:spLocks noGrp="1" noRot="1" noChangeAspect="1" noTextEdit="1"/>
          </p:cNvSpPr>
          <p:nvPr>
            <p:ph type="sldImg"/>
          </p:nvPr>
        </p:nvSpPr>
        <p:spPr bwMode="auto">
          <a:noFill/>
          <a:ln>
            <a:solidFill>
              <a:srgbClr val="000000"/>
            </a:solidFill>
            <a:miter lim="800000"/>
            <a:headEnd/>
            <a:tailEnd/>
          </a:ln>
        </p:spPr>
      </p:sp>
      <p:sp>
        <p:nvSpPr>
          <p:cNvPr id="105475"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endParaRPr lang="en-US" smtClean="0"/>
          </a:p>
        </p:txBody>
      </p:sp>
      <p:sp>
        <p:nvSpPr>
          <p:cNvPr id="105476"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92C2F8AD-3345-4CA3-9FD6-5AB6F7FB5901}" type="slidenum">
              <a:rPr lang="en-US" smtClean="0"/>
              <a:pPr/>
              <a:t>30</a:t>
            </a:fld>
            <a:endParaRPr lang="en-US" smtClean="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Slide Image Placeholder 1"/>
          <p:cNvSpPr>
            <a:spLocks noGrp="1" noRot="1" noChangeAspect="1" noTextEdit="1"/>
          </p:cNvSpPr>
          <p:nvPr>
            <p:ph type="sldImg"/>
          </p:nvPr>
        </p:nvSpPr>
        <p:spPr bwMode="auto">
          <a:noFill/>
          <a:ln>
            <a:solidFill>
              <a:srgbClr val="000000"/>
            </a:solidFill>
            <a:miter lim="800000"/>
            <a:headEnd/>
            <a:tailEnd/>
          </a:ln>
        </p:spPr>
      </p:sp>
      <p:sp>
        <p:nvSpPr>
          <p:cNvPr id="106499"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106500"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341EEFB8-D1D6-468B-8BAF-93E8EA074A93}" type="slidenum">
              <a:rPr lang="en-US" smtClean="0"/>
              <a:pPr/>
              <a:t>31</a:t>
            </a:fld>
            <a:endParaRPr lang="en-US" smtClean="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Slide Image Placeholder 1"/>
          <p:cNvSpPr>
            <a:spLocks noGrp="1" noRot="1" noChangeAspect="1" noTextEdit="1"/>
          </p:cNvSpPr>
          <p:nvPr>
            <p:ph type="sldImg"/>
          </p:nvPr>
        </p:nvSpPr>
        <p:spPr bwMode="auto">
          <a:noFill/>
          <a:ln>
            <a:solidFill>
              <a:srgbClr val="000000"/>
            </a:solidFill>
            <a:miter lim="800000"/>
            <a:headEnd/>
            <a:tailEnd/>
          </a:ln>
        </p:spPr>
      </p:sp>
      <p:sp>
        <p:nvSpPr>
          <p:cNvPr id="107523"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1075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AB99D82F-956D-4A22-B4D0-8621CADF1136}" type="slidenum">
              <a:rPr lang="en-US" smtClean="0"/>
              <a:pPr/>
              <a:t>32</a:t>
            </a:fld>
            <a:endParaRPr lang="en-US" smtClean="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Slide Image Placeholder 1"/>
          <p:cNvSpPr>
            <a:spLocks noGrp="1" noRot="1" noChangeAspect="1" noTextEdit="1"/>
          </p:cNvSpPr>
          <p:nvPr>
            <p:ph type="sldImg"/>
          </p:nvPr>
        </p:nvSpPr>
        <p:spPr bwMode="auto">
          <a:noFill/>
          <a:ln>
            <a:solidFill>
              <a:srgbClr val="000000"/>
            </a:solidFill>
            <a:miter lim="800000"/>
            <a:headEnd/>
            <a:tailEnd/>
          </a:ln>
        </p:spPr>
      </p:sp>
      <p:sp>
        <p:nvSpPr>
          <p:cNvPr id="108547"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108548"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E3C09F65-9BC8-4D94-9A8E-1394B3E86C6E}" type="slidenum">
              <a:rPr lang="en-US" smtClean="0"/>
              <a:pPr/>
              <a:t>33</a:t>
            </a:fld>
            <a:endParaRPr lang="en-US" smtClean="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Slide Image Placeholder 1"/>
          <p:cNvSpPr>
            <a:spLocks noGrp="1" noRot="1" noChangeAspect="1" noTextEdit="1"/>
          </p:cNvSpPr>
          <p:nvPr>
            <p:ph type="sldImg"/>
          </p:nvPr>
        </p:nvSpPr>
        <p:spPr bwMode="auto">
          <a:noFill/>
          <a:ln>
            <a:solidFill>
              <a:srgbClr val="000000"/>
            </a:solidFill>
            <a:miter lim="800000"/>
            <a:headEnd/>
            <a:tailEnd/>
          </a:ln>
        </p:spPr>
      </p:sp>
      <p:sp>
        <p:nvSpPr>
          <p:cNvPr id="109571"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109572"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6520158D-39CA-4C1D-88C7-CEC36CD946CC}" type="slidenum">
              <a:rPr lang="en-US" smtClean="0"/>
              <a:pPr/>
              <a:t>34</a:t>
            </a:fld>
            <a:endParaRPr lang="en-US" smtClean="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Slide Image Placeholder 1"/>
          <p:cNvSpPr>
            <a:spLocks noGrp="1" noRot="1" noChangeAspect="1" noTextEdit="1"/>
          </p:cNvSpPr>
          <p:nvPr>
            <p:ph type="sldImg"/>
          </p:nvPr>
        </p:nvSpPr>
        <p:spPr bwMode="auto">
          <a:noFill/>
          <a:ln>
            <a:solidFill>
              <a:srgbClr val="000000"/>
            </a:solidFill>
            <a:miter lim="800000"/>
            <a:headEnd/>
            <a:tailEnd/>
          </a:ln>
        </p:spPr>
      </p:sp>
      <p:sp>
        <p:nvSpPr>
          <p:cNvPr id="110595"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110596"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4ED2024D-4652-47C6-952F-8AC320BA2ED3}" type="slidenum">
              <a:rPr lang="en-US" smtClean="0"/>
              <a:pPr/>
              <a:t>35</a:t>
            </a:fld>
            <a:endParaRPr lang="en-US" smtClean="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Slide Image Placeholder 1"/>
          <p:cNvSpPr>
            <a:spLocks noGrp="1" noRot="1" noChangeAspect="1" noTextEdit="1"/>
          </p:cNvSpPr>
          <p:nvPr>
            <p:ph type="sldImg"/>
          </p:nvPr>
        </p:nvSpPr>
        <p:spPr bwMode="auto">
          <a:noFill/>
          <a:ln>
            <a:solidFill>
              <a:srgbClr val="000000"/>
            </a:solidFill>
            <a:miter lim="800000"/>
            <a:headEnd/>
            <a:tailEnd/>
          </a:ln>
        </p:spPr>
      </p:sp>
      <p:sp>
        <p:nvSpPr>
          <p:cNvPr id="111619"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111620"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0018BA36-625C-4E08-B7FE-27534FDFBE56}" type="slidenum">
              <a:rPr lang="en-US" smtClean="0"/>
              <a:pPr/>
              <a:t>36</a:t>
            </a:fld>
            <a:endParaRPr lang="en-US" smtClean="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Slide Image Placeholder 1"/>
          <p:cNvSpPr>
            <a:spLocks noGrp="1" noRot="1" noChangeAspect="1" noTextEdit="1"/>
          </p:cNvSpPr>
          <p:nvPr>
            <p:ph type="sldImg"/>
          </p:nvPr>
        </p:nvSpPr>
        <p:spPr bwMode="auto">
          <a:noFill/>
          <a:ln>
            <a:solidFill>
              <a:srgbClr val="000000"/>
            </a:solidFill>
            <a:miter lim="800000"/>
            <a:headEnd/>
            <a:tailEnd/>
          </a:ln>
        </p:spPr>
      </p:sp>
      <p:sp>
        <p:nvSpPr>
          <p:cNvPr id="112643"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11264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1BBF99EA-F39C-4AA5-8CBB-578FD18CDA4A}" type="slidenum">
              <a:rPr lang="en-US" smtClean="0"/>
              <a:pPr/>
              <a:t>37</a:t>
            </a:fld>
            <a:endParaRPr lang="en-US" smtClean="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Slide Image Placeholder 1"/>
          <p:cNvSpPr>
            <a:spLocks noGrp="1" noRot="1" noChangeAspect="1" noTextEdit="1"/>
          </p:cNvSpPr>
          <p:nvPr>
            <p:ph type="sldImg"/>
          </p:nvPr>
        </p:nvSpPr>
        <p:spPr bwMode="auto">
          <a:noFill/>
          <a:ln>
            <a:solidFill>
              <a:srgbClr val="000000"/>
            </a:solidFill>
            <a:miter lim="800000"/>
            <a:headEnd/>
            <a:tailEnd/>
          </a:ln>
        </p:spPr>
      </p:sp>
      <p:sp>
        <p:nvSpPr>
          <p:cNvPr id="113667"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113668"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A8B87BD2-1BD7-414E-AB0F-88513983AA2D}" type="slidenum">
              <a:rPr lang="en-US" smtClean="0"/>
              <a:pPr/>
              <a:t>38</a:t>
            </a:fld>
            <a:endParaRPr lang="en-US" smtClean="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Slide Image Placeholder 1"/>
          <p:cNvSpPr>
            <a:spLocks noGrp="1" noRot="1" noChangeAspect="1" noTextEdit="1"/>
          </p:cNvSpPr>
          <p:nvPr>
            <p:ph type="sldImg"/>
          </p:nvPr>
        </p:nvSpPr>
        <p:spPr bwMode="auto">
          <a:noFill/>
          <a:ln>
            <a:solidFill>
              <a:srgbClr val="000000"/>
            </a:solidFill>
            <a:miter lim="800000"/>
            <a:headEnd/>
            <a:tailEnd/>
          </a:ln>
        </p:spPr>
      </p:sp>
      <p:sp>
        <p:nvSpPr>
          <p:cNvPr id="114691"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114692"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9AFDC55-F94A-4217-9960-1D095BACA020}" type="slidenum">
              <a:rPr lang="en-US" smtClean="0"/>
              <a:pPr/>
              <a:t>39</a:t>
            </a:fld>
            <a:endParaRPr lang="en-US"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Slide Image Placeholder 1"/>
          <p:cNvSpPr>
            <a:spLocks noGrp="1" noRot="1" noChangeAspect="1" noTextEdit="1"/>
          </p:cNvSpPr>
          <p:nvPr>
            <p:ph type="sldImg"/>
          </p:nvPr>
        </p:nvSpPr>
        <p:spPr bwMode="auto">
          <a:noFill/>
          <a:ln>
            <a:solidFill>
              <a:srgbClr val="000000"/>
            </a:solidFill>
            <a:miter lim="800000"/>
            <a:headEnd/>
            <a:tailEnd/>
          </a:ln>
        </p:spPr>
      </p:sp>
      <p:sp>
        <p:nvSpPr>
          <p:cNvPr id="78851"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78852"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25CDA1D5-7E6E-42DD-9E55-F734BB7B0BB4}" type="slidenum">
              <a:rPr lang="en-US" smtClean="0"/>
              <a:pPr/>
              <a:t>4</a:t>
            </a:fld>
            <a:endParaRPr lang="en-US" smtClean="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Slide Image Placeholder 1"/>
          <p:cNvSpPr>
            <a:spLocks noGrp="1" noRot="1" noChangeAspect="1" noTextEdit="1"/>
          </p:cNvSpPr>
          <p:nvPr>
            <p:ph type="sldImg"/>
          </p:nvPr>
        </p:nvSpPr>
        <p:spPr bwMode="auto">
          <a:noFill/>
          <a:ln>
            <a:solidFill>
              <a:srgbClr val="000000"/>
            </a:solidFill>
            <a:miter lim="800000"/>
            <a:headEnd/>
            <a:tailEnd/>
          </a:ln>
        </p:spPr>
      </p:sp>
      <p:sp>
        <p:nvSpPr>
          <p:cNvPr id="115715"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115716"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ED278FB5-B694-4716-837B-FD9455A4D58E}" type="slidenum">
              <a:rPr lang="en-US" smtClean="0"/>
              <a:pPr/>
              <a:t>40</a:t>
            </a:fld>
            <a:endParaRPr lang="en-US" smtClean="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Slide Image Placeholder 1"/>
          <p:cNvSpPr>
            <a:spLocks noGrp="1" noRot="1" noChangeAspect="1" noTextEdit="1"/>
          </p:cNvSpPr>
          <p:nvPr>
            <p:ph type="sldImg"/>
          </p:nvPr>
        </p:nvSpPr>
        <p:spPr bwMode="auto">
          <a:noFill/>
          <a:ln>
            <a:solidFill>
              <a:srgbClr val="000000"/>
            </a:solidFill>
            <a:miter lim="800000"/>
            <a:headEnd/>
            <a:tailEnd/>
          </a:ln>
        </p:spPr>
      </p:sp>
      <p:sp>
        <p:nvSpPr>
          <p:cNvPr id="116739"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116740"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485F6526-558A-4F19-AAB9-E5DEA2425582}" type="slidenum">
              <a:rPr lang="en-US" smtClean="0"/>
              <a:pPr/>
              <a:t>41</a:t>
            </a:fld>
            <a:endParaRPr lang="en-US" smtClean="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Slide Image Placeholder 1"/>
          <p:cNvSpPr>
            <a:spLocks noGrp="1" noRot="1" noChangeAspect="1" noTextEdit="1"/>
          </p:cNvSpPr>
          <p:nvPr>
            <p:ph type="sldImg"/>
          </p:nvPr>
        </p:nvSpPr>
        <p:spPr bwMode="auto">
          <a:noFill/>
          <a:ln>
            <a:solidFill>
              <a:srgbClr val="000000"/>
            </a:solidFill>
            <a:miter lim="800000"/>
            <a:headEnd/>
            <a:tailEnd/>
          </a:ln>
        </p:spPr>
      </p:sp>
      <p:sp>
        <p:nvSpPr>
          <p:cNvPr id="117763"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11776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026BF0A3-C8A9-4ED4-8FEE-3956D585FBC5}" type="slidenum">
              <a:rPr lang="en-US" smtClean="0"/>
              <a:pPr/>
              <a:t>42</a:t>
            </a:fld>
            <a:endParaRPr lang="en-US" smtClean="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Slide Image Placeholder 1"/>
          <p:cNvSpPr>
            <a:spLocks noGrp="1" noRot="1" noChangeAspect="1" noTextEdit="1"/>
          </p:cNvSpPr>
          <p:nvPr>
            <p:ph type="sldImg"/>
          </p:nvPr>
        </p:nvSpPr>
        <p:spPr bwMode="auto">
          <a:noFill/>
          <a:ln>
            <a:solidFill>
              <a:srgbClr val="000000"/>
            </a:solidFill>
            <a:miter lim="800000"/>
            <a:headEnd/>
            <a:tailEnd/>
          </a:ln>
        </p:spPr>
      </p:sp>
      <p:sp>
        <p:nvSpPr>
          <p:cNvPr id="118787"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118788"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AF6729FD-C8B4-4241-A444-FD3C88154817}" type="slidenum">
              <a:rPr lang="en-US" smtClean="0"/>
              <a:pPr/>
              <a:t>43</a:t>
            </a:fld>
            <a:endParaRPr lang="en-US" smtClean="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1F63C7DE-9E9B-4164-B334-94148EBEAC1F}" type="slidenum">
              <a:rPr lang="en-US" smtClean="0"/>
              <a:pPr>
                <a:defRPr/>
              </a:pPr>
              <a:t>44</a:t>
            </a:fld>
            <a:endParaRPr 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Slide Image Placeholder 1"/>
          <p:cNvSpPr>
            <a:spLocks noGrp="1" noRot="1" noChangeAspect="1" noTextEdit="1"/>
          </p:cNvSpPr>
          <p:nvPr>
            <p:ph type="sldImg"/>
          </p:nvPr>
        </p:nvSpPr>
        <p:spPr bwMode="auto">
          <a:noFill/>
          <a:ln>
            <a:solidFill>
              <a:srgbClr val="000000"/>
            </a:solidFill>
            <a:miter lim="800000"/>
            <a:headEnd/>
            <a:tailEnd/>
          </a:ln>
        </p:spPr>
      </p:sp>
      <p:sp>
        <p:nvSpPr>
          <p:cNvPr id="119811"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119812"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07F11C2F-66E8-4999-A5A2-F00EF10A9A4E}" type="slidenum">
              <a:rPr lang="en-US" smtClean="0"/>
              <a:pPr/>
              <a:t>45</a:t>
            </a:fld>
            <a:endParaRPr lang="en-US" smtClean="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Slide Image Placeholder 1"/>
          <p:cNvSpPr>
            <a:spLocks noGrp="1" noRot="1" noChangeAspect="1" noTextEdit="1"/>
          </p:cNvSpPr>
          <p:nvPr>
            <p:ph type="sldImg"/>
          </p:nvPr>
        </p:nvSpPr>
        <p:spPr bwMode="auto">
          <a:noFill/>
          <a:ln>
            <a:solidFill>
              <a:srgbClr val="000000"/>
            </a:solidFill>
            <a:miter lim="800000"/>
            <a:headEnd/>
            <a:tailEnd/>
          </a:ln>
        </p:spPr>
      </p:sp>
      <p:sp>
        <p:nvSpPr>
          <p:cNvPr id="120835"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smtClean="0"/>
          </a:p>
        </p:txBody>
      </p:sp>
      <p:sp>
        <p:nvSpPr>
          <p:cNvPr id="120836"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3EFBAC64-41AA-49FA-BD1C-652ADE8C8191}" type="slidenum">
              <a:rPr lang="en-US" smtClean="0"/>
              <a:pPr/>
              <a:t>46</a:t>
            </a:fld>
            <a:endParaRPr lang="en-US" smtClean="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Slide Image Placeholder 1"/>
          <p:cNvSpPr>
            <a:spLocks noGrp="1" noRot="1" noChangeAspect="1" noTextEdit="1"/>
          </p:cNvSpPr>
          <p:nvPr>
            <p:ph type="sldImg"/>
          </p:nvPr>
        </p:nvSpPr>
        <p:spPr bwMode="auto">
          <a:noFill/>
          <a:ln>
            <a:solidFill>
              <a:srgbClr val="000000"/>
            </a:solidFill>
            <a:miter lim="800000"/>
            <a:headEnd/>
            <a:tailEnd/>
          </a:ln>
        </p:spPr>
      </p:sp>
      <p:sp>
        <p:nvSpPr>
          <p:cNvPr id="113667"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113668"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A8B87BD2-1BD7-414E-AB0F-88513983AA2D}" type="slidenum">
              <a:rPr lang="en-US" smtClean="0"/>
              <a:pPr/>
              <a:t>47</a:t>
            </a:fld>
            <a:endParaRPr lang="en-US" smtClean="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1F63C7DE-9E9B-4164-B334-94148EBEAC1F}" type="slidenum">
              <a:rPr lang="en-US" smtClean="0"/>
              <a:pPr>
                <a:defRPr/>
              </a:pPr>
              <a:t>48</a:t>
            </a:fld>
            <a:endParaRPr 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1F63C7DE-9E9B-4164-B334-94148EBEAC1F}" type="slidenum">
              <a:rPr lang="en-US" smtClean="0"/>
              <a:pPr>
                <a:defRPr/>
              </a:pPr>
              <a:t>49</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Slide Image Placeholder 1"/>
          <p:cNvSpPr>
            <a:spLocks noGrp="1" noRot="1" noChangeAspect="1" noTextEdit="1"/>
          </p:cNvSpPr>
          <p:nvPr>
            <p:ph type="sldImg"/>
          </p:nvPr>
        </p:nvSpPr>
        <p:spPr bwMode="auto">
          <a:noFill/>
          <a:ln>
            <a:solidFill>
              <a:srgbClr val="000000"/>
            </a:solidFill>
            <a:miter lim="800000"/>
            <a:headEnd/>
            <a:tailEnd/>
          </a:ln>
        </p:spPr>
      </p:sp>
      <p:sp>
        <p:nvSpPr>
          <p:cNvPr id="79875"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79876"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0BD888AB-CD31-44DB-B110-15DEEFE769E7}" type="slidenum">
              <a:rPr lang="en-US" smtClean="0"/>
              <a:pPr/>
              <a:t>5</a:t>
            </a:fld>
            <a:endParaRPr lang="en-US" smtClean="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1F63C7DE-9E9B-4164-B334-94148EBEAC1F}" type="slidenum">
              <a:rPr lang="en-US" smtClean="0"/>
              <a:pPr>
                <a:defRPr/>
              </a:pPr>
              <a:t>50</a:t>
            </a:fld>
            <a:endParaRPr 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1F63C7DE-9E9B-4164-B334-94148EBEAC1F}" type="slidenum">
              <a:rPr lang="en-US" smtClean="0"/>
              <a:pPr>
                <a:defRPr/>
              </a:pPr>
              <a:t>51</a:t>
            </a:fld>
            <a:endParaRPr 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Slide Image Placeholder 1"/>
          <p:cNvSpPr>
            <a:spLocks noGrp="1" noRot="1" noChangeAspect="1" noTextEdit="1"/>
          </p:cNvSpPr>
          <p:nvPr>
            <p:ph type="sldImg"/>
          </p:nvPr>
        </p:nvSpPr>
        <p:spPr bwMode="auto">
          <a:noFill/>
          <a:ln>
            <a:solidFill>
              <a:srgbClr val="000000"/>
            </a:solidFill>
            <a:miter lim="800000"/>
            <a:headEnd/>
            <a:tailEnd/>
          </a:ln>
        </p:spPr>
      </p:sp>
      <p:sp>
        <p:nvSpPr>
          <p:cNvPr id="113667"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113668"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A8B87BD2-1BD7-414E-AB0F-88513983AA2D}" type="slidenum">
              <a:rPr lang="en-US" smtClean="0"/>
              <a:pPr/>
              <a:t>52</a:t>
            </a:fld>
            <a:endParaRPr lang="en-US" smtClean="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Slide Image Placeholder 1"/>
          <p:cNvSpPr>
            <a:spLocks noGrp="1" noRot="1" noChangeAspect="1" noTextEdit="1"/>
          </p:cNvSpPr>
          <p:nvPr>
            <p:ph type="sldImg"/>
          </p:nvPr>
        </p:nvSpPr>
        <p:spPr bwMode="auto">
          <a:noFill/>
          <a:ln>
            <a:solidFill>
              <a:srgbClr val="000000"/>
            </a:solidFill>
            <a:miter lim="800000"/>
            <a:headEnd/>
            <a:tailEnd/>
          </a:ln>
        </p:spPr>
      </p:sp>
      <p:sp>
        <p:nvSpPr>
          <p:cNvPr id="122883"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12288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1ED484CD-6367-44DC-8762-C64776A702A2}" type="slidenum">
              <a:rPr lang="en-US" smtClean="0"/>
              <a:pPr/>
              <a:t>53</a:t>
            </a:fld>
            <a:endParaRPr lang="en-US" smtClean="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Slide Image Placeholder 1"/>
          <p:cNvSpPr>
            <a:spLocks noGrp="1" noRot="1" noChangeAspect="1" noTextEdit="1"/>
          </p:cNvSpPr>
          <p:nvPr>
            <p:ph type="sldImg"/>
          </p:nvPr>
        </p:nvSpPr>
        <p:spPr bwMode="auto">
          <a:noFill/>
          <a:ln>
            <a:solidFill>
              <a:srgbClr val="000000"/>
            </a:solidFill>
            <a:miter lim="800000"/>
            <a:headEnd/>
            <a:tailEnd/>
          </a:ln>
        </p:spPr>
      </p:sp>
      <p:sp>
        <p:nvSpPr>
          <p:cNvPr id="123907"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123908"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983B4FDA-9BF1-41F5-8959-0C764BA5895E}" type="slidenum">
              <a:rPr lang="en-US" smtClean="0"/>
              <a:pPr/>
              <a:t>54</a:t>
            </a:fld>
            <a:endParaRPr lang="en-US" smtClean="0"/>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Slide Image Placeholder 1"/>
          <p:cNvSpPr>
            <a:spLocks noGrp="1" noRot="1" noChangeAspect="1" noTextEdit="1"/>
          </p:cNvSpPr>
          <p:nvPr>
            <p:ph type="sldImg"/>
          </p:nvPr>
        </p:nvSpPr>
        <p:spPr bwMode="auto">
          <a:noFill/>
          <a:ln>
            <a:solidFill>
              <a:srgbClr val="000000"/>
            </a:solidFill>
            <a:miter lim="800000"/>
            <a:headEnd/>
            <a:tailEnd/>
          </a:ln>
        </p:spPr>
      </p:sp>
      <p:sp>
        <p:nvSpPr>
          <p:cNvPr id="124931"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124932"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3ADFDF65-DEF8-4448-A2C1-9827BA43A19C}" type="slidenum">
              <a:rPr lang="en-US" smtClean="0"/>
              <a:pPr/>
              <a:t>55</a:t>
            </a:fld>
            <a:endParaRPr lang="en-US" smtClean="0"/>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Slide Image Placeholder 1"/>
          <p:cNvSpPr>
            <a:spLocks noGrp="1" noRot="1" noChangeAspect="1" noTextEdit="1"/>
          </p:cNvSpPr>
          <p:nvPr>
            <p:ph type="sldImg"/>
          </p:nvPr>
        </p:nvSpPr>
        <p:spPr bwMode="auto">
          <a:noFill/>
          <a:ln>
            <a:solidFill>
              <a:srgbClr val="000000"/>
            </a:solidFill>
            <a:miter lim="800000"/>
            <a:headEnd/>
            <a:tailEnd/>
          </a:ln>
        </p:spPr>
      </p:sp>
      <p:sp>
        <p:nvSpPr>
          <p:cNvPr id="125955"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125956"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D5A514D6-33D1-4D72-BA38-B685AAAB41BB}" type="slidenum">
              <a:rPr lang="en-US" smtClean="0"/>
              <a:pPr/>
              <a:t>56</a:t>
            </a:fld>
            <a:endParaRPr lang="en-US" smtClean="0"/>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Slide Image Placeholder 1"/>
          <p:cNvSpPr>
            <a:spLocks noGrp="1" noRot="1" noChangeAspect="1" noTextEdit="1"/>
          </p:cNvSpPr>
          <p:nvPr>
            <p:ph type="sldImg"/>
          </p:nvPr>
        </p:nvSpPr>
        <p:spPr bwMode="auto">
          <a:noFill/>
          <a:ln>
            <a:solidFill>
              <a:srgbClr val="000000"/>
            </a:solidFill>
            <a:miter lim="800000"/>
            <a:headEnd/>
            <a:tailEnd/>
          </a:ln>
        </p:spPr>
      </p:sp>
      <p:sp>
        <p:nvSpPr>
          <p:cNvPr id="126979"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126980"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CD726C87-36C8-41A2-9B63-3A0350CB8DC4}" type="slidenum">
              <a:rPr lang="en-US" smtClean="0"/>
              <a:pPr/>
              <a:t>57</a:t>
            </a:fld>
            <a:endParaRPr lang="en-US" smtClean="0"/>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Slide Image Placeholder 1"/>
          <p:cNvSpPr>
            <a:spLocks noGrp="1" noRot="1" noChangeAspect="1" noTextEdit="1"/>
          </p:cNvSpPr>
          <p:nvPr>
            <p:ph type="sldImg"/>
          </p:nvPr>
        </p:nvSpPr>
        <p:spPr bwMode="auto">
          <a:noFill/>
          <a:ln>
            <a:solidFill>
              <a:srgbClr val="000000"/>
            </a:solidFill>
            <a:miter lim="800000"/>
            <a:headEnd/>
            <a:tailEnd/>
          </a:ln>
        </p:spPr>
      </p:sp>
      <p:sp>
        <p:nvSpPr>
          <p:cNvPr id="128003"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12800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672885C1-245C-41BD-A798-1936B774A6F6}" type="slidenum">
              <a:rPr lang="en-US" smtClean="0"/>
              <a:pPr/>
              <a:t>58</a:t>
            </a:fld>
            <a:endParaRPr lang="en-US" smtClean="0"/>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Slide Image Placeholder 1"/>
          <p:cNvSpPr>
            <a:spLocks noGrp="1" noRot="1" noChangeAspect="1" noTextEdit="1"/>
          </p:cNvSpPr>
          <p:nvPr>
            <p:ph type="sldImg"/>
          </p:nvPr>
        </p:nvSpPr>
        <p:spPr bwMode="auto">
          <a:noFill/>
          <a:ln>
            <a:solidFill>
              <a:srgbClr val="000000"/>
            </a:solidFill>
            <a:miter lim="800000"/>
            <a:headEnd/>
            <a:tailEnd/>
          </a:ln>
        </p:spPr>
      </p:sp>
      <p:sp>
        <p:nvSpPr>
          <p:cNvPr id="129027"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129028"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5029502F-A9F7-40C5-9D62-69062FA7C095}" type="slidenum">
              <a:rPr lang="en-US" smtClean="0"/>
              <a:pPr/>
              <a:t>59</a:t>
            </a:fld>
            <a:endParaRPr lang="en-US"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Slide Image Placeholder 1"/>
          <p:cNvSpPr>
            <a:spLocks noGrp="1" noRot="1" noChangeAspect="1" noTextEdit="1"/>
          </p:cNvSpPr>
          <p:nvPr>
            <p:ph type="sldImg"/>
          </p:nvPr>
        </p:nvSpPr>
        <p:spPr bwMode="auto">
          <a:noFill/>
          <a:ln>
            <a:solidFill>
              <a:srgbClr val="000000"/>
            </a:solidFill>
            <a:miter lim="800000"/>
            <a:headEnd/>
            <a:tailEnd/>
          </a:ln>
        </p:spPr>
      </p:sp>
      <p:sp>
        <p:nvSpPr>
          <p:cNvPr id="80899"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80900"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92F1B049-AF26-4CE4-8177-13A95C2DDD55}" type="slidenum">
              <a:rPr lang="en-US" smtClean="0"/>
              <a:pPr/>
              <a:t>6</a:t>
            </a:fld>
            <a:endParaRPr lang="en-US" smtClean="0"/>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Slide Image Placeholder 1"/>
          <p:cNvSpPr>
            <a:spLocks noGrp="1" noRot="1" noChangeAspect="1" noTextEdit="1"/>
          </p:cNvSpPr>
          <p:nvPr>
            <p:ph type="sldImg"/>
          </p:nvPr>
        </p:nvSpPr>
        <p:spPr bwMode="auto">
          <a:noFill/>
          <a:ln>
            <a:solidFill>
              <a:srgbClr val="000000"/>
            </a:solidFill>
            <a:miter lim="800000"/>
            <a:headEnd/>
            <a:tailEnd/>
          </a:ln>
        </p:spPr>
      </p:sp>
      <p:sp>
        <p:nvSpPr>
          <p:cNvPr id="130051"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130052"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5D09217C-4534-4AE6-BFB6-3928DA1C518A}" type="slidenum">
              <a:rPr lang="en-US" smtClean="0"/>
              <a:pPr/>
              <a:t>60</a:t>
            </a:fld>
            <a:endParaRPr lang="en-US" smtClean="0"/>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Slide Image Placeholder 1"/>
          <p:cNvSpPr>
            <a:spLocks noGrp="1" noRot="1" noChangeAspect="1" noTextEdit="1"/>
          </p:cNvSpPr>
          <p:nvPr>
            <p:ph type="sldImg"/>
          </p:nvPr>
        </p:nvSpPr>
        <p:spPr bwMode="auto">
          <a:noFill/>
          <a:ln>
            <a:solidFill>
              <a:srgbClr val="000000"/>
            </a:solidFill>
            <a:miter lim="800000"/>
            <a:headEnd/>
            <a:tailEnd/>
          </a:ln>
        </p:spPr>
      </p:sp>
      <p:sp>
        <p:nvSpPr>
          <p:cNvPr id="131075"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131076"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2FA6B63D-8D9B-4056-B2CF-258C64EF0D06}" type="slidenum">
              <a:rPr lang="en-US" smtClean="0"/>
              <a:pPr/>
              <a:t>61</a:t>
            </a:fld>
            <a:endParaRPr lang="en-US" smtClean="0"/>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Slide Image Placeholder 1"/>
          <p:cNvSpPr>
            <a:spLocks noGrp="1" noRot="1" noChangeAspect="1" noTextEdit="1"/>
          </p:cNvSpPr>
          <p:nvPr>
            <p:ph type="sldImg"/>
          </p:nvPr>
        </p:nvSpPr>
        <p:spPr bwMode="auto">
          <a:noFill/>
          <a:ln>
            <a:solidFill>
              <a:srgbClr val="000000"/>
            </a:solidFill>
            <a:miter lim="800000"/>
            <a:headEnd/>
            <a:tailEnd/>
          </a:ln>
        </p:spPr>
      </p:sp>
      <p:sp>
        <p:nvSpPr>
          <p:cNvPr id="132099"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132100"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672CA81B-B85C-4307-8399-FFB6A0119FA5}" type="slidenum">
              <a:rPr lang="en-US" smtClean="0"/>
              <a:pPr/>
              <a:t>62</a:t>
            </a:fld>
            <a:endParaRPr lang="en-US" smtClean="0"/>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Slide Image Placeholder 1"/>
          <p:cNvSpPr>
            <a:spLocks noGrp="1" noRot="1" noChangeAspect="1" noTextEdit="1"/>
          </p:cNvSpPr>
          <p:nvPr>
            <p:ph type="sldImg"/>
          </p:nvPr>
        </p:nvSpPr>
        <p:spPr bwMode="auto">
          <a:noFill/>
          <a:ln>
            <a:solidFill>
              <a:srgbClr val="000000"/>
            </a:solidFill>
            <a:miter lim="800000"/>
            <a:headEnd/>
            <a:tailEnd/>
          </a:ln>
        </p:spPr>
      </p:sp>
      <p:sp>
        <p:nvSpPr>
          <p:cNvPr id="133123"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133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26760B68-F2D1-4A3E-864E-95AFCD2B5398}" type="slidenum">
              <a:rPr lang="en-US" smtClean="0"/>
              <a:pPr/>
              <a:t>63</a:t>
            </a:fld>
            <a:endParaRPr lang="en-US" smtClean="0"/>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Slide Image Placeholder 1"/>
          <p:cNvSpPr>
            <a:spLocks noGrp="1" noRot="1" noChangeAspect="1" noTextEdit="1"/>
          </p:cNvSpPr>
          <p:nvPr>
            <p:ph type="sldImg"/>
          </p:nvPr>
        </p:nvSpPr>
        <p:spPr bwMode="auto">
          <a:noFill/>
          <a:ln>
            <a:solidFill>
              <a:srgbClr val="000000"/>
            </a:solidFill>
            <a:miter lim="800000"/>
            <a:headEnd/>
            <a:tailEnd/>
          </a:ln>
        </p:spPr>
      </p:sp>
      <p:sp>
        <p:nvSpPr>
          <p:cNvPr id="134147"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134148"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6BAB1A84-F20A-4C07-AE86-C08C736AB8FE}" type="slidenum">
              <a:rPr lang="en-US" smtClean="0"/>
              <a:pPr/>
              <a:t>64</a:t>
            </a:fld>
            <a:endParaRPr lang="en-US" smtClean="0"/>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Slide Image Placeholder 1"/>
          <p:cNvSpPr>
            <a:spLocks noGrp="1" noRot="1" noChangeAspect="1" noTextEdit="1"/>
          </p:cNvSpPr>
          <p:nvPr>
            <p:ph type="sldImg"/>
          </p:nvPr>
        </p:nvSpPr>
        <p:spPr bwMode="auto">
          <a:noFill/>
          <a:ln>
            <a:solidFill>
              <a:srgbClr val="000000"/>
            </a:solidFill>
            <a:miter lim="800000"/>
            <a:headEnd/>
            <a:tailEnd/>
          </a:ln>
        </p:spPr>
      </p:sp>
      <p:sp>
        <p:nvSpPr>
          <p:cNvPr id="135171"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135172"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5DC1D78A-7435-4E15-9E3C-451D22D0081F}" type="slidenum">
              <a:rPr lang="en-US" smtClean="0"/>
              <a:pPr/>
              <a:t>65</a:t>
            </a:fld>
            <a:endParaRPr lang="en-US" smtClean="0"/>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Slide Image Placeholder 1"/>
          <p:cNvSpPr>
            <a:spLocks noGrp="1" noRot="1" noChangeAspect="1" noTextEdit="1"/>
          </p:cNvSpPr>
          <p:nvPr>
            <p:ph type="sldImg"/>
          </p:nvPr>
        </p:nvSpPr>
        <p:spPr bwMode="auto">
          <a:noFill/>
          <a:ln>
            <a:solidFill>
              <a:srgbClr val="000000"/>
            </a:solidFill>
            <a:miter lim="800000"/>
            <a:headEnd/>
            <a:tailEnd/>
          </a:ln>
        </p:spPr>
      </p:sp>
      <p:sp>
        <p:nvSpPr>
          <p:cNvPr id="136195"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136196"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D1D7C5F1-5D32-4145-8646-81702F269DCD}" type="slidenum">
              <a:rPr lang="en-US" smtClean="0"/>
              <a:pPr/>
              <a:t>66</a:t>
            </a:fld>
            <a:endParaRPr lang="en-US" smtClean="0"/>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Slide Image Placeholder 1"/>
          <p:cNvSpPr>
            <a:spLocks noGrp="1" noRot="1" noChangeAspect="1" noTextEdit="1"/>
          </p:cNvSpPr>
          <p:nvPr>
            <p:ph type="sldImg"/>
          </p:nvPr>
        </p:nvSpPr>
        <p:spPr bwMode="auto">
          <a:noFill/>
          <a:ln>
            <a:solidFill>
              <a:srgbClr val="000000"/>
            </a:solidFill>
            <a:miter lim="800000"/>
            <a:headEnd/>
            <a:tailEnd/>
          </a:ln>
        </p:spPr>
      </p:sp>
      <p:sp>
        <p:nvSpPr>
          <p:cNvPr id="137219"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137220"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FF6E25DB-E2BF-421B-8670-A90ECCFF4D70}" type="slidenum">
              <a:rPr lang="en-US" smtClean="0"/>
              <a:pPr/>
              <a:t>67</a:t>
            </a:fld>
            <a:endParaRPr lang="en-US" smtClean="0"/>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Slide Image Placeholder 1"/>
          <p:cNvSpPr>
            <a:spLocks noGrp="1" noRot="1" noChangeAspect="1" noTextEdit="1"/>
          </p:cNvSpPr>
          <p:nvPr>
            <p:ph type="sldImg"/>
          </p:nvPr>
        </p:nvSpPr>
        <p:spPr bwMode="auto">
          <a:noFill/>
          <a:ln>
            <a:solidFill>
              <a:srgbClr val="000000"/>
            </a:solidFill>
            <a:miter lim="800000"/>
            <a:headEnd/>
            <a:tailEnd/>
          </a:ln>
        </p:spPr>
      </p:sp>
      <p:sp>
        <p:nvSpPr>
          <p:cNvPr id="138243"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13824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E7DE4FC7-1FDD-4C9D-9D8D-85705A61DC6A}" type="slidenum">
              <a:rPr lang="en-US" smtClean="0"/>
              <a:pPr/>
              <a:t>68</a:t>
            </a:fld>
            <a:endParaRPr lang="en-US" smtClean="0"/>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Slide Image Placeholder 1"/>
          <p:cNvSpPr>
            <a:spLocks noGrp="1" noRot="1" noChangeAspect="1" noTextEdit="1"/>
          </p:cNvSpPr>
          <p:nvPr>
            <p:ph type="sldImg"/>
          </p:nvPr>
        </p:nvSpPr>
        <p:spPr bwMode="auto">
          <a:noFill/>
          <a:ln>
            <a:solidFill>
              <a:srgbClr val="000000"/>
            </a:solidFill>
            <a:miter lim="800000"/>
            <a:headEnd/>
            <a:tailEnd/>
          </a:ln>
        </p:spPr>
      </p:sp>
      <p:sp>
        <p:nvSpPr>
          <p:cNvPr id="139267"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139268"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3288E6E6-8949-4074-9956-54F4402734A5}" type="slidenum">
              <a:rPr lang="en-US" smtClean="0"/>
              <a:pPr/>
              <a:t>69</a:t>
            </a:fld>
            <a:endParaRPr lang="en-US" smtClean="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Slide Image Placeholder 1"/>
          <p:cNvSpPr>
            <a:spLocks noGrp="1" noRot="1" noChangeAspect="1" noTextEdit="1"/>
          </p:cNvSpPr>
          <p:nvPr>
            <p:ph type="sldImg"/>
          </p:nvPr>
        </p:nvSpPr>
        <p:spPr bwMode="auto">
          <a:noFill/>
          <a:ln>
            <a:solidFill>
              <a:srgbClr val="000000"/>
            </a:solidFill>
            <a:miter lim="800000"/>
            <a:headEnd/>
            <a:tailEnd/>
          </a:ln>
        </p:spPr>
      </p:sp>
      <p:sp>
        <p:nvSpPr>
          <p:cNvPr id="81923"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819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C11D3C72-E046-485B-BDC0-DFB1DBA517B2}" type="slidenum">
              <a:rPr lang="en-US" smtClean="0"/>
              <a:pPr/>
              <a:t>7</a:t>
            </a:fld>
            <a:endParaRPr lang="en-US" smtClean="0"/>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Slide Image Placeholder 1"/>
          <p:cNvSpPr>
            <a:spLocks noGrp="1" noRot="1" noChangeAspect="1" noTextEdit="1"/>
          </p:cNvSpPr>
          <p:nvPr>
            <p:ph type="sldImg"/>
          </p:nvPr>
        </p:nvSpPr>
        <p:spPr bwMode="auto">
          <a:noFill/>
          <a:ln>
            <a:solidFill>
              <a:srgbClr val="000000"/>
            </a:solidFill>
            <a:miter lim="800000"/>
            <a:headEnd/>
            <a:tailEnd/>
          </a:ln>
        </p:spPr>
      </p:sp>
      <p:sp>
        <p:nvSpPr>
          <p:cNvPr id="140291"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140292"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3977ABB0-1CD0-4738-9F39-322E440D1D04}" type="slidenum">
              <a:rPr lang="en-US" smtClean="0"/>
              <a:pPr/>
              <a:t>70</a:t>
            </a:fld>
            <a:endParaRPr lang="en-US" smtClean="0"/>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Slide Image Placeholder 1"/>
          <p:cNvSpPr>
            <a:spLocks noGrp="1" noRot="1" noChangeAspect="1" noTextEdit="1"/>
          </p:cNvSpPr>
          <p:nvPr>
            <p:ph type="sldImg"/>
          </p:nvPr>
        </p:nvSpPr>
        <p:spPr bwMode="auto">
          <a:noFill/>
          <a:ln>
            <a:solidFill>
              <a:srgbClr val="000000"/>
            </a:solidFill>
            <a:miter lim="800000"/>
            <a:headEnd/>
            <a:tailEnd/>
          </a:ln>
        </p:spPr>
      </p:sp>
      <p:sp>
        <p:nvSpPr>
          <p:cNvPr id="141315"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141316"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0F7B3490-CDF2-46D0-AD8D-71ACD95C67AD}" type="slidenum">
              <a:rPr lang="en-US" smtClean="0"/>
              <a:pPr/>
              <a:t>71</a:t>
            </a:fld>
            <a:endParaRPr lang="en-US" smtClean="0"/>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Slide Image Placeholder 1"/>
          <p:cNvSpPr>
            <a:spLocks noGrp="1" noRot="1" noChangeAspect="1" noTextEdit="1"/>
          </p:cNvSpPr>
          <p:nvPr>
            <p:ph type="sldImg"/>
          </p:nvPr>
        </p:nvSpPr>
        <p:spPr bwMode="auto">
          <a:noFill/>
          <a:ln>
            <a:solidFill>
              <a:srgbClr val="000000"/>
            </a:solidFill>
            <a:miter lim="800000"/>
            <a:headEnd/>
            <a:tailEnd/>
          </a:ln>
        </p:spPr>
      </p:sp>
      <p:sp>
        <p:nvSpPr>
          <p:cNvPr id="142339"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142340"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38872D7B-73C3-49BE-AF48-49C31AC9079A}" type="slidenum">
              <a:rPr lang="en-US" smtClean="0"/>
              <a:pPr/>
              <a:t>72</a:t>
            </a:fld>
            <a:endParaRPr lang="en-US" smtClean="0"/>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Slide Image Placeholder 1"/>
          <p:cNvSpPr>
            <a:spLocks noGrp="1" noRot="1" noChangeAspect="1" noTextEdit="1"/>
          </p:cNvSpPr>
          <p:nvPr>
            <p:ph type="sldImg"/>
          </p:nvPr>
        </p:nvSpPr>
        <p:spPr bwMode="auto">
          <a:noFill/>
          <a:ln>
            <a:solidFill>
              <a:srgbClr val="000000"/>
            </a:solidFill>
            <a:miter lim="800000"/>
            <a:headEnd/>
            <a:tailEnd/>
          </a:ln>
        </p:spPr>
      </p:sp>
      <p:sp>
        <p:nvSpPr>
          <p:cNvPr id="143363"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14336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B6BAE196-0E91-40A4-970F-E79618FC9341}" type="slidenum">
              <a:rPr lang="en-US" smtClean="0"/>
              <a:pPr/>
              <a:t>73</a:t>
            </a:fld>
            <a:endParaRPr lang="en-US" smtClean="0"/>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Slide Image Placeholder 1"/>
          <p:cNvSpPr>
            <a:spLocks noGrp="1" noRot="1" noChangeAspect="1" noTextEdit="1"/>
          </p:cNvSpPr>
          <p:nvPr>
            <p:ph type="sldImg"/>
          </p:nvPr>
        </p:nvSpPr>
        <p:spPr bwMode="auto">
          <a:noFill/>
          <a:ln>
            <a:solidFill>
              <a:srgbClr val="000000"/>
            </a:solidFill>
            <a:miter lim="800000"/>
            <a:headEnd/>
            <a:tailEnd/>
          </a:ln>
        </p:spPr>
      </p:sp>
      <p:sp>
        <p:nvSpPr>
          <p:cNvPr id="144387"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144388"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7E8C538A-6BCA-4FE0-A027-46D6FAEAE17B}" type="slidenum">
              <a:rPr lang="en-US" smtClean="0"/>
              <a:pPr/>
              <a:t>74</a:t>
            </a:fld>
            <a:endParaRPr lang="en-US" smtClean="0"/>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Slide Image Placeholder 1"/>
          <p:cNvSpPr>
            <a:spLocks noGrp="1" noRot="1" noChangeAspect="1" noTextEdit="1"/>
          </p:cNvSpPr>
          <p:nvPr>
            <p:ph type="sldImg"/>
          </p:nvPr>
        </p:nvSpPr>
        <p:spPr bwMode="auto">
          <a:noFill/>
          <a:ln>
            <a:solidFill>
              <a:srgbClr val="000000"/>
            </a:solidFill>
            <a:miter lim="800000"/>
            <a:headEnd/>
            <a:tailEnd/>
          </a:ln>
        </p:spPr>
      </p:sp>
      <p:sp>
        <p:nvSpPr>
          <p:cNvPr id="145411"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145412"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758D312C-2D26-4668-A939-2C375B97E70B}" type="slidenum">
              <a:rPr lang="en-US" smtClean="0"/>
              <a:pPr/>
              <a:t>75</a:t>
            </a:fld>
            <a:endParaRPr lang="en-US" smtClean="0"/>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Slide Image Placeholder 1"/>
          <p:cNvSpPr>
            <a:spLocks noGrp="1" noRot="1" noChangeAspect="1" noTextEdit="1"/>
          </p:cNvSpPr>
          <p:nvPr>
            <p:ph type="sldImg"/>
          </p:nvPr>
        </p:nvSpPr>
        <p:spPr bwMode="auto">
          <a:noFill/>
          <a:ln>
            <a:solidFill>
              <a:srgbClr val="000000"/>
            </a:solidFill>
            <a:miter lim="800000"/>
            <a:headEnd/>
            <a:tailEnd/>
          </a:ln>
        </p:spPr>
      </p:sp>
      <p:sp>
        <p:nvSpPr>
          <p:cNvPr id="147459"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147460"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95C4FCA6-E797-4B5E-8884-451EFE49FB3C}" type="slidenum">
              <a:rPr lang="en-US" smtClean="0"/>
              <a:pPr/>
              <a:t>76</a:t>
            </a:fld>
            <a:endParaRPr lang="en-US" smtClean="0"/>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Slide Image Placeholder 1"/>
          <p:cNvSpPr>
            <a:spLocks noGrp="1" noRot="1" noChangeAspect="1" noTextEdit="1"/>
          </p:cNvSpPr>
          <p:nvPr>
            <p:ph type="sldImg"/>
          </p:nvPr>
        </p:nvSpPr>
        <p:spPr bwMode="auto">
          <a:noFill/>
          <a:ln>
            <a:solidFill>
              <a:srgbClr val="000000"/>
            </a:solidFill>
            <a:miter lim="800000"/>
            <a:headEnd/>
            <a:tailEnd/>
          </a:ln>
        </p:spPr>
      </p:sp>
      <p:sp>
        <p:nvSpPr>
          <p:cNvPr id="148483"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14848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F25D0307-396D-4CF1-A9D9-E1E70727867A}" type="slidenum">
              <a:rPr lang="en-US" smtClean="0"/>
              <a:pPr/>
              <a:t>77</a:t>
            </a:fld>
            <a:endParaRPr lang="en-US" smtClean="0"/>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Slide Image Placeholder 1"/>
          <p:cNvSpPr>
            <a:spLocks noGrp="1" noRot="1" noChangeAspect="1" noTextEdit="1"/>
          </p:cNvSpPr>
          <p:nvPr>
            <p:ph type="sldImg"/>
          </p:nvPr>
        </p:nvSpPr>
        <p:spPr bwMode="auto">
          <a:noFill/>
          <a:ln>
            <a:solidFill>
              <a:srgbClr val="000000"/>
            </a:solidFill>
            <a:miter lim="800000"/>
            <a:headEnd/>
            <a:tailEnd/>
          </a:ln>
        </p:spPr>
      </p:sp>
      <p:sp>
        <p:nvSpPr>
          <p:cNvPr id="149507"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149508"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A329E4B3-EBB5-4765-AF5E-2E536251F772}" type="slidenum">
              <a:rPr lang="en-US" smtClean="0"/>
              <a:pPr/>
              <a:t>85</a:t>
            </a:fld>
            <a:endParaRPr lang="en-US" smtClean="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Slide Image Placeholder 1"/>
          <p:cNvSpPr>
            <a:spLocks noGrp="1" noRot="1" noChangeAspect="1" noTextEdit="1"/>
          </p:cNvSpPr>
          <p:nvPr>
            <p:ph type="sldImg"/>
          </p:nvPr>
        </p:nvSpPr>
        <p:spPr bwMode="auto">
          <a:noFill/>
          <a:ln>
            <a:solidFill>
              <a:srgbClr val="000000"/>
            </a:solidFill>
            <a:miter lim="800000"/>
            <a:headEnd/>
            <a:tailEnd/>
          </a:ln>
        </p:spPr>
      </p:sp>
      <p:sp>
        <p:nvSpPr>
          <p:cNvPr id="82947"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82948"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6248DC83-A7DF-466F-A6B1-5F1B2193214A}" type="slidenum">
              <a:rPr lang="en-US" smtClean="0"/>
              <a:pPr/>
              <a:t>8</a:t>
            </a:fld>
            <a:endParaRPr lang="en-US" smtClean="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Slide Image Placeholder 1"/>
          <p:cNvSpPr>
            <a:spLocks noGrp="1" noRot="1" noChangeAspect="1" noTextEdit="1"/>
          </p:cNvSpPr>
          <p:nvPr>
            <p:ph type="sldImg"/>
          </p:nvPr>
        </p:nvSpPr>
        <p:spPr bwMode="auto">
          <a:noFill/>
          <a:ln>
            <a:solidFill>
              <a:srgbClr val="000000"/>
            </a:solidFill>
            <a:miter lim="800000"/>
            <a:headEnd/>
            <a:tailEnd/>
          </a:ln>
        </p:spPr>
      </p:sp>
      <p:sp>
        <p:nvSpPr>
          <p:cNvPr id="83971"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83972"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C2A00337-2E04-413C-AAB0-22112725EED7}" type="slidenum">
              <a:rPr lang="en-US" smtClean="0"/>
              <a:pPr/>
              <a:t>9</a:t>
            </a:fld>
            <a:endParaRPr lang="en-US" smtClean="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709B9933-C9E6-4E59-8F07-296559CDC14F}" type="slidenum">
              <a:rPr lang="en-US"/>
              <a:pPr>
                <a:defRPr/>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F65808A7-FD2F-4C93-BC65-A54C1B1E2012}" type="slidenum">
              <a:rPr lang="en-US"/>
              <a:pPr>
                <a:defRPr/>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7F2EECF0-E38C-4E25-BFCA-77D7DB15E8EB}" type="slidenum">
              <a:rPr lang="en-US"/>
              <a:pPr>
                <a:defRPr/>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274638"/>
            <a:ext cx="8229600" cy="58515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78DD68FD-BEC1-44D7-8139-C5C8A66B84C3}" type="slidenum">
              <a:rPr lang="en-US"/>
              <a:pPr>
                <a:defRPr/>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DF395A50-80B6-46DA-B5F8-701D52131E4A}" type="slidenum">
              <a:rPr lang="en-US"/>
              <a:pPr>
                <a:defRPr/>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B3567F33-23D4-418B-A695-3B410541423A}" type="slidenum">
              <a:rPr lang="en-US"/>
              <a:pPr>
                <a:defRPr/>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BE01162C-695D-4D2C-8104-989BD6F7B012}" type="slidenum">
              <a:rPr lang="en-US"/>
              <a:pPr>
                <a:defRPr/>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C5D831CA-884F-4558-B79B-4DD918CB15D7}" type="slidenum">
              <a:rPr lang="en-US"/>
              <a:pPr>
                <a:defRPr/>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FB8BDCDB-E247-49EF-83DE-1E962B715C97}" type="slidenum">
              <a:rPr lang="en-US"/>
              <a:pPr>
                <a:defRPr/>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3B3C6C80-89A5-4378-9588-7ADDE2A1006D}" type="slidenum">
              <a:rPr lang="en-US"/>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752FEE90-3EBD-4E0C-957C-AE7D262037DB}" type="slidenum">
              <a:rPr lang="en-US"/>
              <a:pPr>
                <a:defRPr/>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35967FE3-1628-467C-AAC8-3CF11E8FD637}" type="slidenum">
              <a:rPr lang="en-US"/>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vl1pPr>
          </a:lstStyle>
          <a:p>
            <a:pPr>
              <a:defRPr/>
            </a:pPr>
            <a:endParaRPr lang="en-US"/>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a:lvl1pPr>
          </a:lstStyle>
          <a:p>
            <a:pPr>
              <a:defRPr/>
            </a:pPr>
            <a:endParaRPr lang="en-US"/>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vl1pPr>
          </a:lstStyle>
          <a:p>
            <a:pPr>
              <a:defRPr/>
            </a:pPr>
            <a:fld id="{7C89D85D-9E06-485B-80C5-2CC856A70FA7}"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43.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6.wmf"/><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7.wmf"/><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6.xml"/><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20.wmf"/><Relationship Id="rId2" Type="http://schemas.openxmlformats.org/officeDocument/2006/relationships/notesSlide" Target="../notesSlides/notesSlide68.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9.xml"/><Relationship Id="rId1" Type="http://schemas.openxmlformats.org/officeDocument/2006/relationships/slideLayout" Target="../slideLayouts/slideLayout7.xml"/><Relationship Id="rId4" Type="http://schemas.openxmlformats.org/officeDocument/2006/relationships/image" Target="../media/image22.wmf"/></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0.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24.wmf"/><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25.wmf"/><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32.wmf"/><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smtClean="0">
                <a:latin typeface="Times New Roman" pitchFamily="18" charset="0"/>
                <a:cs typeface="Times New Roman" pitchFamily="18" charset="0"/>
              </a:rPr>
              <a:t>Memory Management</a:t>
            </a:r>
            <a:endParaRPr lang="en-IN" dirty="0">
              <a:latin typeface="Times New Roman" pitchFamily="18" charset="0"/>
              <a:cs typeface="Times New Roman" pitchFamily="18" charset="0"/>
            </a:endParaRPr>
          </a:p>
        </p:txBody>
      </p:sp>
      <p:sp>
        <p:nvSpPr>
          <p:cNvPr id="5" name="Slide Number Placeholder 4"/>
          <p:cNvSpPr>
            <a:spLocks noGrp="1"/>
          </p:cNvSpPr>
          <p:nvPr>
            <p:ph type="sldNum" sz="quarter" idx="12"/>
          </p:nvPr>
        </p:nvSpPr>
        <p:spPr/>
        <p:txBody>
          <a:bodyPr/>
          <a:lstStyle/>
          <a:p>
            <a:fld id="{67F776DB-C4B4-46F1-926D-41EFCFC3A86A}" type="slidenum">
              <a:rPr lang="en-IN" smtClean="0"/>
              <a:pPr/>
              <a:t>1</a:t>
            </a:fld>
            <a:endParaRPr lang="en-IN"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5" descr="image002"/>
          <p:cNvPicPr>
            <a:picLocks noChangeAspect="1" noChangeArrowheads="1"/>
          </p:cNvPicPr>
          <p:nvPr/>
        </p:nvPicPr>
        <p:blipFill>
          <a:blip r:embed="rId3" cstate="print"/>
          <a:srcRect/>
          <a:stretch>
            <a:fillRect/>
          </a:stretch>
        </p:blipFill>
        <p:spPr bwMode="auto">
          <a:xfrm>
            <a:off x="228600" y="381000"/>
            <a:ext cx="8726488" cy="620871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a:xfrm>
            <a:off x="457200" y="274638"/>
            <a:ext cx="8229600" cy="563562"/>
          </a:xfrm>
        </p:spPr>
        <p:txBody>
          <a:bodyPr/>
          <a:lstStyle/>
          <a:p>
            <a:pPr eaLnBrk="1" hangingPunct="1"/>
            <a:r>
              <a:rPr lang="en-US" sz="2800" smtClean="0"/>
              <a:t>Binding of Instructions and Data to Memory</a:t>
            </a:r>
          </a:p>
        </p:txBody>
      </p:sp>
      <p:sp>
        <p:nvSpPr>
          <p:cNvPr id="11267" name="Rectangle 3"/>
          <p:cNvSpPr>
            <a:spLocks noGrp="1" noChangeArrowheads="1"/>
          </p:cNvSpPr>
          <p:nvPr>
            <p:ph type="body" idx="1"/>
          </p:nvPr>
        </p:nvSpPr>
        <p:spPr>
          <a:xfrm>
            <a:off x="457200" y="914400"/>
            <a:ext cx="8229600" cy="5638800"/>
          </a:xfrm>
        </p:spPr>
        <p:txBody>
          <a:bodyPr/>
          <a:lstStyle/>
          <a:p>
            <a:pPr marL="609600" indent="-609600">
              <a:spcBef>
                <a:spcPct val="50000"/>
              </a:spcBef>
            </a:pPr>
            <a:r>
              <a:rPr lang="en-US" sz="2000" smtClean="0"/>
              <a:t>Address binding of instructions and data to memory addresses can happen at three different stages.</a:t>
            </a:r>
          </a:p>
          <a:p>
            <a:pPr marL="990600" lvl="1" indent="-533400" eaLnBrk="1" hangingPunct="1"/>
            <a:r>
              <a:rPr lang="en-US" sz="2000" b="1" smtClean="0"/>
              <a:t>Compile time</a:t>
            </a:r>
            <a:r>
              <a:rPr lang="en-US" sz="2000" smtClean="0"/>
              <a:t>:  If memory location known a priori, (starting location) absolute code can be generated; must recompile code if starting location changes. Example  MS DOS .COM format programs.</a:t>
            </a:r>
          </a:p>
          <a:p>
            <a:pPr marL="990600" lvl="1" indent="-533400" eaLnBrk="1" hangingPunct="1"/>
            <a:r>
              <a:rPr lang="en-US" sz="2000" b="1" smtClean="0"/>
              <a:t>Load time</a:t>
            </a:r>
            <a:r>
              <a:rPr lang="en-US" sz="2000" smtClean="0"/>
              <a:t>:  Must generate </a:t>
            </a:r>
            <a:r>
              <a:rPr lang="en-US" sz="2000" i="1" smtClean="0"/>
              <a:t>relocatable</a:t>
            </a:r>
            <a:r>
              <a:rPr lang="en-US" sz="2000" smtClean="0"/>
              <a:t> code if memory location is not known at compile time. Final binding is delayed until load time. If the staring address only changed then we need to reload the user code to incorporate the changed value.</a:t>
            </a:r>
          </a:p>
          <a:p>
            <a:pPr marL="990600" lvl="1" indent="-533400" eaLnBrk="1" hangingPunct="1"/>
            <a:r>
              <a:rPr lang="en-US" sz="2000" b="1" smtClean="0"/>
              <a:t>Execution time</a:t>
            </a:r>
            <a:r>
              <a:rPr lang="en-US" sz="2000" smtClean="0"/>
              <a:t>:  Binding delayed until run time if the process can be moved during its execution from one memory segment to another.  Need hardware support for address maps (e.g., </a:t>
            </a:r>
            <a:r>
              <a:rPr lang="en-US" sz="2000" i="1" smtClean="0"/>
              <a:t>base</a:t>
            </a:r>
            <a:r>
              <a:rPr lang="en-US" sz="2000" smtClean="0"/>
              <a:t> and </a:t>
            </a:r>
            <a:r>
              <a:rPr lang="en-US" sz="2000" i="1" smtClean="0"/>
              <a:t>limit registers</a:t>
            </a:r>
            <a:r>
              <a:rPr lang="en-US" sz="2000" smtClean="0"/>
              <a:t>). Most  general purpose operating systems use this method.</a:t>
            </a:r>
          </a:p>
          <a:p>
            <a:pPr marL="1371600" lvl="2" indent="-457200" eaLnBrk="1" hangingPunct="1"/>
            <a:endParaRPr lang="en-US" sz="2000" smtClean="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a:xfrm>
            <a:off x="457200" y="274638"/>
            <a:ext cx="8229600" cy="487362"/>
          </a:xfrm>
        </p:spPr>
        <p:txBody>
          <a:bodyPr/>
          <a:lstStyle/>
          <a:p>
            <a:pPr eaLnBrk="1" hangingPunct="1"/>
            <a:r>
              <a:rPr lang="en-US" sz="3200" smtClean="0"/>
              <a:t>Loading Program into main memory</a:t>
            </a:r>
          </a:p>
        </p:txBody>
      </p:sp>
      <p:sp>
        <p:nvSpPr>
          <p:cNvPr id="12291" name="Rectangle 3"/>
          <p:cNvSpPr>
            <a:spLocks noGrp="1" noChangeArrowheads="1"/>
          </p:cNvSpPr>
          <p:nvPr>
            <p:ph type="body" idx="1"/>
          </p:nvPr>
        </p:nvSpPr>
        <p:spPr>
          <a:xfrm>
            <a:off x="457200" y="990600"/>
            <a:ext cx="8534400" cy="5562600"/>
          </a:xfrm>
        </p:spPr>
        <p:txBody>
          <a:bodyPr/>
          <a:lstStyle/>
          <a:p>
            <a:pPr eaLnBrk="1" hangingPunct="1"/>
            <a:r>
              <a:rPr lang="en-US" sz="2800" smtClean="0"/>
              <a:t>it is assumed that OS occupies some fixed portion of memory and rest is available to user processes.</a:t>
            </a:r>
          </a:p>
          <a:p>
            <a:pPr eaLnBrk="1" hangingPunct="1"/>
            <a:r>
              <a:rPr lang="en-US" sz="2800" smtClean="0"/>
              <a:t>Based on requirement and functionality different memory management methods are adopted. </a:t>
            </a:r>
          </a:p>
          <a:p>
            <a:pPr eaLnBrk="1" hangingPunct="1">
              <a:buFontTx/>
              <a:buNone/>
            </a:pPr>
            <a:endParaRPr lang="en-US" sz="2800" smtClean="0"/>
          </a:p>
          <a:p>
            <a:pPr lvl="1" eaLnBrk="1" hangingPunct="1"/>
            <a:r>
              <a:rPr lang="en-US" sz="2400" smtClean="0">
                <a:solidFill>
                  <a:srgbClr val="7030A0"/>
                </a:solidFill>
              </a:rPr>
              <a:t>Should the process be allocated memory in contiguous manner?</a:t>
            </a:r>
          </a:p>
          <a:p>
            <a:pPr lvl="1" eaLnBrk="1" hangingPunct="1"/>
            <a:r>
              <a:rPr lang="en-US" sz="2400" smtClean="0"/>
              <a:t>How the User program / data area is managed?</a:t>
            </a:r>
          </a:p>
          <a:p>
            <a:pPr lvl="2" eaLnBrk="1" hangingPunct="1"/>
            <a:r>
              <a:rPr lang="en-US" sz="2000" smtClean="0"/>
              <a:t>Static/dynamic partitioning </a:t>
            </a:r>
          </a:p>
          <a:p>
            <a:pPr lvl="2" eaLnBrk="1" hangingPunct="1"/>
            <a:r>
              <a:rPr lang="en-US" sz="2000" smtClean="0"/>
              <a:t>Equal  /unequal partition</a:t>
            </a:r>
          </a:p>
          <a:p>
            <a:pPr lvl="2" eaLnBrk="1" hangingPunct="1">
              <a:buFontTx/>
              <a:buNone/>
            </a:pPr>
            <a:endParaRPr lang="en-US" sz="2000" smtClean="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a:xfrm>
            <a:off x="457200" y="274638"/>
            <a:ext cx="8229600" cy="639762"/>
          </a:xfrm>
        </p:spPr>
        <p:txBody>
          <a:bodyPr/>
          <a:lstStyle/>
          <a:p>
            <a:pPr eaLnBrk="1" hangingPunct="1"/>
            <a:r>
              <a:rPr lang="en-US" sz="4000" smtClean="0"/>
              <a:t>Fixed Partitioning</a:t>
            </a:r>
          </a:p>
        </p:txBody>
      </p:sp>
      <p:sp>
        <p:nvSpPr>
          <p:cNvPr id="13315" name="Rectangle 3"/>
          <p:cNvSpPr>
            <a:spLocks noGrp="1" noChangeArrowheads="1"/>
          </p:cNvSpPr>
          <p:nvPr>
            <p:ph type="body" idx="1"/>
          </p:nvPr>
        </p:nvSpPr>
        <p:spPr>
          <a:xfrm>
            <a:off x="457200" y="2514600"/>
            <a:ext cx="8229600" cy="3200400"/>
          </a:xfrm>
        </p:spPr>
        <p:txBody>
          <a:bodyPr/>
          <a:lstStyle/>
          <a:p>
            <a:pPr eaLnBrk="1" hangingPunct="1"/>
            <a:r>
              <a:rPr lang="en-US" smtClean="0"/>
              <a:t>Main memory is divided into number of fixed size  partition at system generation time.</a:t>
            </a:r>
          </a:p>
          <a:p>
            <a:pPr lvl="1" eaLnBrk="1" hangingPunct="1"/>
            <a:r>
              <a:rPr lang="en-US" smtClean="0"/>
              <a:t> A processes can be loaded into a partition of equal or greater size</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457200" y="274638"/>
            <a:ext cx="8229600" cy="715962"/>
          </a:xfrm>
        </p:spPr>
        <p:txBody>
          <a:bodyPr/>
          <a:lstStyle/>
          <a:p>
            <a:pPr eaLnBrk="1" hangingPunct="1"/>
            <a:r>
              <a:rPr lang="en-US" sz="4000" smtClean="0"/>
              <a:t>Equal size fixed Partition</a:t>
            </a:r>
          </a:p>
        </p:txBody>
      </p:sp>
      <p:sp>
        <p:nvSpPr>
          <p:cNvPr id="14339" name="Rectangle 3"/>
          <p:cNvSpPr>
            <a:spLocks noGrp="1" noChangeArrowheads="1"/>
          </p:cNvSpPr>
          <p:nvPr>
            <p:ph type="body" idx="1"/>
          </p:nvPr>
        </p:nvSpPr>
        <p:spPr>
          <a:xfrm>
            <a:off x="457200" y="1219200"/>
            <a:ext cx="8229600" cy="5410200"/>
          </a:xfrm>
        </p:spPr>
        <p:txBody>
          <a:bodyPr/>
          <a:lstStyle/>
          <a:p>
            <a:pPr eaLnBrk="1" hangingPunct="1">
              <a:lnSpc>
                <a:spcPct val="90000"/>
              </a:lnSpc>
            </a:pPr>
            <a:r>
              <a:rPr lang="en-US" sz="2400" smtClean="0"/>
              <a:t>Easy to  implement</a:t>
            </a:r>
          </a:p>
          <a:p>
            <a:pPr eaLnBrk="1" hangingPunct="1">
              <a:lnSpc>
                <a:spcPct val="90000"/>
              </a:lnSpc>
              <a:buFontTx/>
              <a:buNone/>
            </a:pPr>
            <a:endParaRPr lang="en-US" sz="2400" smtClean="0"/>
          </a:p>
          <a:p>
            <a:pPr eaLnBrk="1" hangingPunct="1">
              <a:lnSpc>
                <a:spcPct val="90000"/>
              </a:lnSpc>
            </a:pPr>
            <a:r>
              <a:rPr lang="en-US" sz="2400" smtClean="0"/>
              <a:t>If total user memory space is X and size of partition is Y, </a:t>
            </a:r>
            <a:r>
              <a:rPr lang="en-US" sz="2400" smtClean="0">
                <a:solidFill>
                  <a:srgbClr val="7030A0"/>
                </a:solidFill>
              </a:rPr>
              <a:t>( Y&lt; X)</a:t>
            </a:r>
            <a:r>
              <a:rPr lang="en-US" sz="2400" smtClean="0"/>
              <a:t> then number of partitions in system will be X / Y. This is the maximum number of processes that can be loaded in the memory at any given time</a:t>
            </a:r>
          </a:p>
          <a:p>
            <a:pPr eaLnBrk="1" hangingPunct="1">
              <a:lnSpc>
                <a:spcPct val="90000"/>
              </a:lnSpc>
              <a:buFontTx/>
              <a:buNone/>
            </a:pPr>
            <a:endParaRPr lang="en-US" sz="2400" smtClean="0"/>
          </a:p>
          <a:p>
            <a:pPr eaLnBrk="1" hangingPunct="1">
              <a:lnSpc>
                <a:spcPct val="90000"/>
              </a:lnSpc>
            </a:pPr>
            <a:r>
              <a:rPr lang="en-US" sz="2400" smtClean="0"/>
              <a:t>If program size is much smaller than the size of partition, the remaining space is unutilized</a:t>
            </a:r>
          </a:p>
          <a:p>
            <a:pPr eaLnBrk="1" hangingPunct="1">
              <a:lnSpc>
                <a:spcPct val="90000"/>
              </a:lnSpc>
              <a:buFontTx/>
              <a:buNone/>
            </a:pPr>
            <a:endParaRPr lang="en-US" sz="2400" smtClean="0"/>
          </a:p>
          <a:p>
            <a:pPr eaLnBrk="1" hangingPunct="1">
              <a:lnSpc>
                <a:spcPct val="90000"/>
              </a:lnSpc>
            </a:pPr>
            <a:r>
              <a:rPr lang="en-US" sz="2400" smtClean="0"/>
              <a:t>A program may be too big to fit into a partition</a:t>
            </a:r>
          </a:p>
          <a:p>
            <a:pPr eaLnBrk="1" hangingPunct="1">
              <a:lnSpc>
                <a:spcPct val="90000"/>
              </a:lnSpc>
            </a:pPr>
            <a:endParaRPr lang="en-US" sz="2400" smtClean="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pPr eaLnBrk="1" hangingPunct="1"/>
            <a:r>
              <a:rPr lang="en-US" smtClean="0"/>
              <a:t>Overlays</a:t>
            </a:r>
          </a:p>
        </p:txBody>
      </p:sp>
      <p:sp>
        <p:nvSpPr>
          <p:cNvPr id="15363" name="Rectangle 3"/>
          <p:cNvSpPr>
            <a:spLocks noGrp="1" noChangeArrowheads="1"/>
          </p:cNvSpPr>
          <p:nvPr>
            <p:ph type="body" idx="1"/>
          </p:nvPr>
        </p:nvSpPr>
        <p:spPr>
          <a:xfrm>
            <a:off x="152400" y="1600200"/>
            <a:ext cx="8839200" cy="5029200"/>
          </a:xfrm>
        </p:spPr>
        <p:txBody>
          <a:bodyPr/>
          <a:lstStyle/>
          <a:p>
            <a:pPr eaLnBrk="1" hangingPunct="1"/>
            <a:r>
              <a:rPr lang="en-US" smtClean="0"/>
              <a:t>Needed when process is larger than amount of memory allocated to it.</a:t>
            </a:r>
          </a:p>
          <a:p>
            <a:pPr eaLnBrk="1" hangingPunct="1">
              <a:buFontTx/>
              <a:buNone/>
            </a:pPr>
            <a:endParaRPr lang="en-US" smtClean="0"/>
          </a:p>
          <a:p>
            <a:pPr eaLnBrk="1" hangingPunct="1"/>
            <a:r>
              <a:rPr lang="en-US" smtClean="0"/>
              <a:t>Keep in memory only those instructions and data that are needed at any given time</a:t>
            </a:r>
          </a:p>
          <a:p>
            <a:pPr eaLnBrk="1" hangingPunct="1"/>
            <a:endParaRPr lang="en-US" smtClean="0"/>
          </a:p>
          <a:p>
            <a:pPr eaLnBrk="1" hangingPunct="1"/>
            <a:r>
              <a:rPr lang="en-US" smtClean="0"/>
              <a:t>Implemented by user, no special support needed from operating system, programming of overlay structure is complex</a:t>
            </a:r>
          </a:p>
          <a:p>
            <a:pPr eaLnBrk="1" hangingPunct="1"/>
            <a:endParaRPr lang="en-US" smtClean="0"/>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a:xfrm>
            <a:off x="457200" y="484188"/>
            <a:ext cx="8229600" cy="533400"/>
          </a:xfrm>
        </p:spPr>
        <p:txBody>
          <a:bodyPr/>
          <a:lstStyle/>
          <a:p>
            <a:pPr eaLnBrk="1" hangingPunct="1"/>
            <a:r>
              <a:rPr lang="en-US" sz="3600" smtClean="0"/>
              <a:t>Overlay cont..</a:t>
            </a:r>
          </a:p>
        </p:txBody>
      </p:sp>
      <p:graphicFrame>
        <p:nvGraphicFramePr>
          <p:cNvPr id="22531" name="Group 3"/>
          <p:cNvGraphicFramePr>
            <a:graphicFrameLocks noGrp="1"/>
          </p:cNvGraphicFramePr>
          <p:nvPr/>
        </p:nvGraphicFramePr>
        <p:xfrm>
          <a:off x="3867150" y="1568450"/>
          <a:ext cx="1847850" cy="4209670"/>
        </p:xfrm>
        <a:graphic>
          <a:graphicData uri="http://schemas.openxmlformats.org/drawingml/2006/table">
            <a:tbl>
              <a:tblPr/>
              <a:tblGrid>
                <a:gridCol w="1847850"/>
              </a:tblGrid>
              <a:tr h="88265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rPr>
                        <a:t>Symbol table</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rPr>
                        <a:t>(20 K)</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12236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rPr>
                        <a:t>Common routine</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rPr>
                        <a:t>(30 K)</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6513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rPr>
                        <a:t>Overlay driver</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rPr>
                        <a:t>(10 K)</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50971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22545" name="Group 17"/>
          <p:cNvGraphicFramePr>
            <a:graphicFrameLocks noGrp="1"/>
          </p:cNvGraphicFramePr>
          <p:nvPr/>
        </p:nvGraphicFramePr>
        <p:xfrm>
          <a:off x="1790700" y="4502150"/>
          <a:ext cx="1447800" cy="1130300"/>
        </p:xfrm>
        <a:graphic>
          <a:graphicData uri="http://schemas.openxmlformats.org/drawingml/2006/table">
            <a:tbl>
              <a:tblPr/>
              <a:tblGrid>
                <a:gridCol w="1447800"/>
              </a:tblGrid>
              <a:tr h="11303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rPr>
                        <a:t>Pass 1</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rPr>
                        <a:t>(70 K)</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22551" name="Group 23"/>
          <p:cNvGraphicFramePr>
            <a:graphicFrameLocks noGrp="1"/>
          </p:cNvGraphicFramePr>
          <p:nvPr/>
        </p:nvGraphicFramePr>
        <p:xfrm>
          <a:off x="6362700" y="4483100"/>
          <a:ext cx="1447800" cy="1130300"/>
        </p:xfrm>
        <a:graphic>
          <a:graphicData uri="http://schemas.openxmlformats.org/drawingml/2006/table">
            <a:tbl>
              <a:tblPr/>
              <a:tblGrid>
                <a:gridCol w="1447800"/>
              </a:tblGrid>
              <a:tr h="11303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rPr>
                        <a:t>Pass 2</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rPr>
                        <a:t>(80 K)</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16413" name="AutoShape 29"/>
          <p:cNvSpPr>
            <a:spLocks noChangeArrowheads="1"/>
          </p:cNvSpPr>
          <p:nvPr/>
        </p:nvSpPr>
        <p:spPr bwMode="auto">
          <a:xfrm>
            <a:off x="3257550" y="4876800"/>
            <a:ext cx="1028700" cy="393700"/>
          </a:xfrm>
          <a:prstGeom prst="rightArrow">
            <a:avLst>
              <a:gd name="adj1" fmla="val 50000"/>
              <a:gd name="adj2" fmla="val 65323"/>
            </a:avLst>
          </a:prstGeom>
          <a:solidFill>
            <a:schemeClr val="accent1"/>
          </a:solidFill>
          <a:ln w="9525">
            <a:solidFill>
              <a:schemeClr val="tx1"/>
            </a:solidFill>
            <a:miter lim="800000"/>
            <a:headEnd/>
            <a:tailEnd/>
          </a:ln>
        </p:spPr>
        <p:txBody>
          <a:bodyPr wrap="none" anchor="ctr"/>
          <a:lstStyle/>
          <a:p>
            <a:endParaRPr lang="en-US"/>
          </a:p>
        </p:txBody>
      </p:sp>
      <p:sp>
        <p:nvSpPr>
          <p:cNvPr id="16414" name="AutoShape 30"/>
          <p:cNvSpPr>
            <a:spLocks noChangeArrowheads="1"/>
          </p:cNvSpPr>
          <p:nvPr/>
        </p:nvSpPr>
        <p:spPr bwMode="auto">
          <a:xfrm>
            <a:off x="5410200" y="4838700"/>
            <a:ext cx="933450" cy="393700"/>
          </a:xfrm>
          <a:prstGeom prst="leftArrow">
            <a:avLst>
              <a:gd name="adj1" fmla="val 50000"/>
              <a:gd name="adj2" fmla="val 59274"/>
            </a:avLst>
          </a:prstGeom>
          <a:solidFill>
            <a:schemeClr val="accent1"/>
          </a:solidFill>
          <a:ln w="9525">
            <a:solidFill>
              <a:schemeClr val="tx1"/>
            </a:solidFill>
            <a:miter lim="800000"/>
            <a:headEnd/>
            <a:tailEnd/>
          </a:ln>
        </p:spPr>
        <p:txBody>
          <a:bodyPr wrap="none" anchor="ctr"/>
          <a:lstStyle/>
          <a:p>
            <a:endParaRPr lang="en-US"/>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pPr eaLnBrk="1" hangingPunct="1"/>
            <a:r>
              <a:rPr lang="en-US" smtClean="0"/>
              <a:t>Unequal size partition</a:t>
            </a:r>
          </a:p>
        </p:txBody>
      </p:sp>
      <p:sp>
        <p:nvSpPr>
          <p:cNvPr id="17411" name="Rectangle 3"/>
          <p:cNvSpPr>
            <a:spLocks noGrp="1" noChangeArrowheads="1"/>
          </p:cNvSpPr>
          <p:nvPr>
            <p:ph type="body" idx="1"/>
          </p:nvPr>
        </p:nvSpPr>
        <p:spPr/>
        <p:txBody>
          <a:bodyPr/>
          <a:lstStyle/>
          <a:p>
            <a:pPr eaLnBrk="1" hangingPunct="1"/>
            <a:r>
              <a:rPr lang="en-US" smtClean="0"/>
              <a:t>We create fixed number of unequal size partition</a:t>
            </a:r>
          </a:p>
          <a:p>
            <a:pPr eaLnBrk="1" hangingPunct="1"/>
            <a:r>
              <a:rPr lang="en-US" smtClean="0"/>
              <a:t>Program is loaded into best fit partition</a:t>
            </a:r>
          </a:p>
          <a:p>
            <a:pPr lvl="1" eaLnBrk="1" hangingPunct="1"/>
            <a:r>
              <a:rPr lang="en-US" smtClean="0"/>
              <a:t>processes are assigned in such a way as to minimize wasted memory within a partition</a:t>
            </a:r>
          </a:p>
          <a:p>
            <a:pPr eaLnBrk="1" hangingPunct="1"/>
            <a:r>
              <a:rPr lang="en-US" smtClean="0"/>
              <a:t>queue for each partition</a:t>
            </a:r>
          </a:p>
          <a:p>
            <a:pPr eaLnBrk="1" hangingPunct="1"/>
            <a:endParaRPr lang="en-US" smtClean="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descr="7_2"/>
          <p:cNvPicPr>
            <a:picLocks noChangeAspect="1" noChangeArrowheads="1"/>
          </p:cNvPicPr>
          <p:nvPr/>
        </p:nvPicPr>
        <p:blipFill>
          <a:blip r:embed="rId3" cstate="print"/>
          <a:srcRect/>
          <a:stretch>
            <a:fillRect/>
          </a:stretch>
        </p:blipFill>
        <p:spPr bwMode="auto">
          <a:xfrm>
            <a:off x="2109788" y="420688"/>
            <a:ext cx="5705475" cy="5330825"/>
          </a:xfrm>
          <a:prstGeom prst="rect">
            <a:avLst/>
          </a:prstGeom>
          <a:noFill/>
          <a:ln w="9525">
            <a:noFill/>
            <a:miter lim="800000"/>
            <a:headEnd/>
            <a:tailEnd/>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descr="7_3"/>
          <p:cNvPicPr>
            <a:picLocks noChangeAspect="1" noChangeArrowheads="1"/>
          </p:cNvPicPr>
          <p:nvPr/>
        </p:nvPicPr>
        <p:blipFill>
          <a:blip r:embed="rId3" cstate="print"/>
          <a:srcRect/>
          <a:stretch>
            <a:fillRect/>
          </a:stretch>
        </p:blipFill>
        <p:spPr bwMode="auto">
          <a:xfrm>
            <a:off x="1162050" y="342900"/>
            <a:ext cx="7448550" cy="5638800"/>
          </a:xfrm>
          <a:prstGeom prst="rect">
            <a:avLst/>
          </a:prstGeom>
          <a:noFill/>
          <a:ln w="9525">
            <a:noFill/>
            <a:miter lim="800000"/>
            <a:headEnd/>
            <a:tailEnd/>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itle 1"/>
          <p:cNvSpPr>
            <a:spLocks noGrp="1"/>
          </p:cNvSpPr>
          <p:nvPr>
            <p:ph type="title"/>
          </p:nvPr>
        </p:nvSpPr>
        <p:spPr>
          <a:xfrm>
            <a:off x="457200" y="274638"/>
            <a:ext cx="8229600" cy="639762"/>
          </a:xfrm>
        </p:spPr>
        <p:txBody>
          <a:bodyPr/>
          <a:lstStyle/>
          <a:p>
            <a:pPr algn="l"/>
            <a:r>
              <a:rPr lang="en-US" smtClean="0">
                <a:solidFill>
                  <a:srgbClr val="7030A0"/>
                </a:solidFill>
              </a:rPr>
              <a:t>Memory</a:t>
            </a:r>
          </a:p>
        </p:txBody>
      </p:sp>
      <p:sp>
        <p:nvSpPr>
          <p:cNvPr id="2051" name="Content Placeholder 2"/>
          <p:cNvSpPr>
            <a:spLocks noGrp="1"/>
          </p:cNvSpPr>
          <p:nvPr>
            <p:ph idx="1"/>
          </p:nvPr>
        </p:nvSpPr>
        <p:spPr>
          <a:xfrm>
            <a:off x="152400" y="1905000"/>
            <a:ext cx="8610600" cy="3352800"/>
          </a:xfrm>
        </p:spPr>
        <p:txBody>
          <a:bodyPr/>
          <a:lstStyle/>
          <a:p>
            <a:r>
              <a:rPr lang="en-US" smtClean="0"/>
              <a:t>CPU can only access content from main memory and registers (built into processor)</a:t>
            </a:r>
          </a:p>
          <a:p>
            <a:r>
              <a:rPr lang="en-US" smtClean="0"/>
              <a:t>Data / instruction can not be read from secondary storage  by processor . It needs to be moved from secondary storage to main memory.</a:t>
            </a: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pPr eaLnBrk="1" hangingPunct="1"/>
            <a:r>
              <a:rPr lang="en-US" smtClean="0"/>
              <a:t>Dynamic Partitioning</a:t>
            </a:r>
          </a:p>
        </p:txBody>
      </p:sp>
      <p:sp>
        <p:nvSpPr>
          <p:cNvPr id="20483" name="Rectangle 3"/>
          <p:cNvSpPr>
            <a:spLocks noGrp="1" noChangeArrowheads="1"/>
          </p:cNvSpPr>
          <p:nvPr>
            <p:ph type="body" idx="1"/>
          </p:nvPr>
        </p:nvSpPr>
        <p:spPr>
          <a:xfrm>
            <a:off x="457200" y="1600200"/>
            <a:ext cx="8229600" cy="4953000"/>
          </a:xfrm>
        </p:spPr>
        <p:txBody>
          <a:bodyPr/>
          <a:lstStyle/>
          <a:p>
            <a:pPr eaLnBrk="1" hangingPunct="1">
              <a:lnSpc>
                <a:spcPct val="90000"/>
              </a:lnSpc>
            </a:pPr>
            <a:r>
              <a:rPr lang="en-US" smtClean="0"/>
              <a:t>Partitions are of variable length and number</a:t>
            </a:r>
          </a:p>
          <a:p>
            <a:pPr eaLnBrk="1" hangingPunct="1">
              <a:lnSpc>
                <a:spcPct val="90000"/>
              </a:lnSpc>
            </a:pPr>
            <a:r>
              <a:rPr lang="en-US" smtClean="0"/>
              <a:t>Process is allocated exactly as much memory as required</a:t>
            </a:r>
          </a:p>
          <a:p>
            <a:pPr eaLnBrk="1" hangingPunct="1"/>
            <a:r>
              <a:rPr lang="en-US" smtClean="0"/>
              <a:t>Eventually we get holes in the memory. This is called external fragmentation</a:t>
            </a:r>
          </a:p>
          <a:p>
            <a:pPr eaLnBrk="1" hangingPunct="1">
              <a:lnSpc>
                <a:spcPct val="90000"/>
              </a:lnSpc>
            </a:pPr>
            <a:r>
              <a:rPr lang="en-US" smtClean="0"/>
              <a:t>Must use compaction to shift processes so they are contiguous and all free memory is in one block</a:t>
            </a:r>
          </a:p>
          <a:p>
            <a:pPr eaLnBrk="1" hangingPunct="1"/>
            <a:endParaRPr lang="en-US" smtClean="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descr="7_4a"/>
          <p:cNvPicPr>
            <a:picLocks noChangeAspect="1" noChangeArrowheads="1"/>
          </p:cNvPicPr>
          <p:nvPr/>
        </p:nvPicPr>
        <p:blipFill>
          <a:blip r:embed="rId3" cstate="print"/>
          <a:srcRect/>
          <a:stretch>
            <a:fillRect/>
          </a:stretch>
        </p:blipFill>
        <p:spPr bwMode="auto">
          <a:xfrm>
            <a:off x="1271588" y="628650"/>
            <a:ext cx="7504112" cy="5194300"/>
          </a:xfrm>
          <a:prstGeom prst="rect">
            <a:avLst/>
          </a:prstGeom>
          <a:noFill/>
          <a:ln w="9525">
            <a:noFill/>
            <a:miter lim="800000"/>
            <a:headEnd/>
            <a:tailEnd/>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2" descr="7_4b"/>
          <p:cNvPicPr>
            <a:picLocks noChangeAspect="1" noChangeArrowheads="1"/>
          </p:cNvPicPr>
          <p:nvPr/>
        </p:nvPicPr>
        <p:blipFill>
          <a:blip r:embed="rId3" cstate="print"/>
          <a:srcRect/>
          <a:stretch>
            <a:fillRect/>
          </a:stretch>
        </p:blipFill>
        <p:spPr bwMode="auto">
          <a:xfrm>
            <a:off x="1123950" y="1295400"/>
            <a:ext cx="7600950" cy="4467225"/>
          </a:xfrm>
          <a:prstGeom prst="rect">
            <a:avLst/>
          </a:prstGeom>
          <a:noFill/>
          <a:ln w="9525">
            <a:noFill/>
            <a:miter lim="800000"/>
            <a:headEnd/>
            <a:tailEnd/>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a:xfrm>
            <a:off x="457200" y="274638"/>
            <a:ext cx="8229600" cy="1401762"/>
          </a:xfrm>
        </p:spPr>
        <p:txBody>
          <a:bodyPr/>
          <a:lstStyle/>
          <a:p>
            <a:pPr eaLnBrk="1" hangingPunct="1"/>
            <a:r>
              <a:rPr lang="en-US" sz="3200" smtClean="0">
                <a:solidFill>
                  <a:schemeClr val="tx1"/>
                </a:solidFill>
              </a:rPr>
              <a:t>How to satisfy a request of size </a:t>
            </a:r>
            <a:r>
              <a:rPr lang="en-US" sz="3200" i="1" smtClean="0">
                <a:solidFill>
                  <a:schemeClr val="tx1"/>
                </a:solidFill>
              </a:rPr>
              <a:t>n</a:t>
            </a:r>
            <a:r>
              <a:rPr lang="en-US" sz="3200" smtClean="0">
                <a:solidFill>
                  <a:schemeClr val="tx1"/>
                </a:solidFill>
              </a:rPr>
              <a:t> from a list of free holes</a:t>
            </a:r>
            <a:r>
              <a:rPr lang="en-US" sz="4000" smtClean="0">
                <a:solidFill>
                  <a:schemeClr val="tx1"/>
                </a:solidFill>
              </a:rPr>
              <a:t>.</a:t>
            </a:r>
            <a:br>
              <a:rPr lang="en-US" sz="4000" smtClean="0">
                <a:solidFill>
                  <a:schemeClr val="tx1"/>
                </a:solidFill>
              </a:rPr>
            </a:br>
            <a:endParaRPr lang="en-US" sz="4000" smtClean="0">
              <a:solidFill>
                <a:schemeClr val="tx1"/>
              </a:solidFill>
            </a:endParaRPr>
          </a:p>
        </p:txBody>
      </p:sp>
      <p:sp>
        <p:nvSpPr>
          <p:cNvPr id="23555" name="Rectangle 3"/>
          <p:cNvSpPr>
            <a:spLocks noGrp="1" noChangeArrowheads="1"/>
          </p:cNvSpPr>
          <p:nvPr>
            <p:ph type="body" idx="1"/>
          </p:nvPr>
        </p:nvSpPr>
        <p:spPr>
          <a:xfrm>
            <a:off x="457200" y="1905000"/>
            <a:ext cx="8229600" cy="4221163"/>
          </a:xfrm>
        </p:spPr>
        <p:txBody>
          <a:bodyPr/>
          <a:lstStyle/>
          <a:p>
            <a:pPr eaLnBrk="1" hangingPunct="1"/>
            <a:r>
              <a:rPr lang="en-US" sz="2800" b="1" smtClean="0"/>
              <a:t>First-fit</a:t>
            </a:r>
            <a:r>
              <a:rPr lang="en-US" sz="2800" smtClean="0"/>
              <a:t>:  Allocate the </a:t>
            </a:r>
            <a:r>
              <a:rPr lang="en-US" sz="2800" i="1" smtClean="0"/>
              <a:t>first</a:t>
            </a:r>
            <a:r>
              <a:rPr lang="en-US" sz="2800" smtClean="0"/>
              <a:t> hole that is big enough</a:t>
            </a:r>
          </a:p>
          <a:p>
            <a:pPr lvl="1" eaLnBrk="1" hangingPunct="1"/>
            <a:r>
              <a:rPr lang="en-US" smtClean="0"/>
              <a:t>Fastest</a:t>
            </a:r>
          </a:p>
          <a:p>
            <a:pPr lvl="1" eaLnBrk="1" hangingPunct="1"/>
            <a:r>
              <a:rPr lang="en-US" smtClean="0"/>
              <a:t>May have many process loaded in the front end of memory that must be searched over when trying to find a free block</a:t>
            </a:r>
          </a:p>
          <a:p>
            <a:pPr lvl="1" eaLnBrk="1" hangingPunct="1"/>
            <a:endParaRPr lang="en-US" smtClean="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3"/>
          <p:cNvSpPr>
            <a:spLocks noGrp="1" noChangeArrowheads="1"/>
          </p:cNvSpPr>
          <p:nvPr>
            <p:ph type="body" idx="1"/>
          </p:nvPr>
        </p:nvSpPr>
        <p:spPr>
          <a:xfrm>
            <a:off x="457200" y="381000"/>
            <a:ext cx="8229600" cy="6248400"/>
          </a:xfrm>
        </p:spPr>
        <p:txBody>
          <a:bodyPr/>
          <a:lstStyle/>
          <a:p>
            <a:pPr eaLnBrk="1" hangingPunct="1"/>
            <a:r>
              <a:rPr lang="en-US" sz="2000" b="1" smtClean="0"/>
              <a:t>Next-fit</a:t>
            </a:r>
          </a:p>
          <a:p>
            <a:pPr lvl="1" eaLnBrk="1" hangingPunct="1"/>
            <a:r>
              <a:rPr lang="en-US" sz="2000" smtClean="0"/>
              <a:t>More often allocate a block of memory at the end of memory where the largest block is found</a:t>
            </a:r>
          </a:p>
          <a:p>
            <a:pPr lvl="1" eaLnBrk="1" hangingPunct="1"/>
            <a:r>
              <a:rPr lang="en-US" sz="2000" smtClean="0"/>
              <a:t>The largest block of memory is broken up into smaller blocks</a:t>
            </a:r>
          </a:p>
          <a:p>
            <a:pPr lvl="1" eaLnBrk="1" hangingPunct="1"/>
            <a:endParaRPr lang="en-US" sz="2000" smtClean="0"/>
          </a:p>
          <a:p>
            <a:pPr lvl="1" eaLnBrk="1" hangingPunct="1"/>
            <a:endParaRPr lang="en-US" sz="2000" smtClean="0"/>
          </a:p>
          <a:p>
            <a:pPr lvl="1" eaLnBrk="1" hangingPunct="1">
              <a:buFontTx/>
              <a:buNone/>
            </a:pPr>
            <a:endParaRPr lang="en-US" sz="2000" smtClean="0"/>
          </a:p>
          <a:p>
            <a:pPr lvl="1" eaLnBrk="1" hangingPunct="1"/>
            <a:endParaRPr lang="en-US" sz="2000" smtClean="0"/>
          </a:p>
          <a:p>
            <a:pPr eaLnBrk="1" hangingPunct="1"/>
            <a:r>
              <a:rPr lang="en-US" sz="2000" b="1" smtClean="0"/>
              <a:t>Best-fit </a:t>
            </a:r>
            <a:r>
              <a:rPr lang="en-US" sz="2000" smtClean="0"/>
              <a:t>Allocate the </a:t>
            </a:r>
            <a:r>
              <a:rPr lang="en-US" sz="2000" i="1" smtClean="0"/>
              <a:t>smallest</a:t>
            </a:r>
            <a:r>
              <a:rPr lang="en-US" sz="2000" smtClean="0"/>
              <a:t> hole that is big enough; must search entire list, unless ordered by size.  Produces the smallest leftover hole</a:t>
            </a:r>
          </a:p>
          <a:p>
            <a:pPr lvl="1" eaLnBrk="1" hangingPunct="1"/>
            <a:r>
              <a:rPr lang="en-US" sz="2000" smtClean="0"/>
              <a:t>Compaction is required to obtain a large block at the end of memory</a:t>
            </a:r>
          </a:p>
          <a:p>
            <a:pPr lvl="1" eaLnBrk="1" hangingPunct="1"/>
            <a:r>
              <a:rPr lang="en-US" sz="2000" smtClean="0"/>
              <a:t>Since smallest block is found for process, the smallest amount of fragmentation is left  memory compaction must be done more often</a:t>
            </a:r>
          </a:p>
          <a:p>
            <a:pPr lvl="1" eaLnBrk="1" hangingPunct="1"/>
            <a:endParaRPr lang="en-US" sz="2000" smtClean="0"/>
          </a:p>
          <a:p>
            <a:pPr lvl="1" eaLnBrk="1" hangingPunct="1">
              <a:buFontTx/>
              <a:buNone/>
            </a:pPr>
            <a:endParaRPr lang="en-US" sz="2000" smtClean="0"/>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8"/>
          <p:cNvSpPr>
            <a:spLocks noGrp="1" noChangeArrowheads="1"/>
          </p:cNvSpPr>
          <p:nvPr>
            <p:ph type="body" idx="1"/>
          </p:nvPr>
        </p:nvSpPr>
        <p:spPr>
          <a:xfrm>
            <a:off x="457200" y="533400"/>
            <a:ext cx="8229600" cy="5592763"/>
          </a:xfrm>
        </p:spPr>
        <p:txBody>
          <a:bodyPr/>
          <a:lstStyle/>
          <a:p>
            <a:pPr eaLnBrk="1" hangingPunct="1"/>
            <a:r>
              <a:rPr lang="en-US" b="1" smtClean="0"/>
              <a:t>Worst-fit</a:t>
            </a:r>
            <a:r>
              <a:rPr lang="en-US" smtClean="0"/>
              <a:t>:  Allocate the </a:t>
            </a:r>
            <a:r>
              <a:rPr lang="en-US" i="1" smtClean="0"/>
              <a:t>largest</a:t>
            </a:r>
            <a:r>
              <a:rPr lang="en-US" smtClean="0"/>
              <a:t> hole; must also search entire list.  Produces the largest leftover hole.</a:t>
            </a:r>
          </a:p>
          <a:p>
            <a:pPr eaLnBrk="1" hangingPunct="1"/>
            <a:endParaRPr lang="en-US" smtClean="0"/>
          </a:p>
          <a:p>
            <a:pPr>
              <a:spcBef>
                <a:spcPct val="50000"/>
              </a:spcBef>
            </a:pPr>
            <a:r>
              <a:rPr lang="en-US" smtClean="0"/>
              <a:t>First-fit , next-fit and best-fit perform  better than worst-fit in terms of speed and storage utilization.</a:t>
            </a:r>
          </a:p>
          <a:p>
            <a:pPr eaLnBrk="1" hangingPunct="1"/>
            <a:endParaRPr lang="en-US" smtClean="0"/>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a:xfrm>
            <a:off x="457200" y="274638"/>
            <a:ext cx="8229600" cy="715962"/>
          </a:xfrm>
        </p:spPr>
        <p:txBody>
          <a:bodyPr/>
          <a:lstStyle/>
          <a:p>
            <a:pPr eaLnBrk="1" hangingPunct="1"/>
            <a:r>
              <a:rPr lang="en-US" sz="4000" smtClean="0"/>
              <a:t>Buddy System</a:t>
            </a:r>
            <a:br>
              <a:rPr lang="en-US" sz="4000" smtClean="0"/>
            </a:br>
            <a:endParaRPr lang="en-US" sz="4000" smtClean="0"/>
          </a:p>
        </p:txBody>
      </p:sp>
      <p:sp>
        <p:nvSpPr>
          <p:cNvPr id="26627" name="Rectangle 3"/>
          <p:cNvSpPr>
            <a:spLocks noGrp="1" noChangeArrowheads="1"/>
          </p:cNvSpPr>
          <p:nvPr>
            <p:ph type="body" idx="1"/>
          </p:nvPr>
        </p:nvSpPr>
        <p:spPr>
          <a:xfrm>
            <a:off x="152400" y="685800"/>
            <a:ext cx="8763000" cy="6019800"/>
          </a:xfrm>
        </p:spPr>
        <p:txBody>
          <a:bodyPr/>
          <a:lstStyle/>
          <a:p>
            <a:pPr eaLnBrk="1" hangingPunct="1">
              <a:lnSpc>
                <a:spcPct val="90000"/>
              </a:lnSpc>
            </a:pPr>
            <a:r>
              <a:rPr lang="en-US" dirty="0" smtClean="0"/>
              <a:t>In Buddy system memory blocks are available of size </a:t>
            </a:r>
            <a:r>
              <a:rPr lang="en-US" dirty="0" smtClean="0">
                <a:solidFill>
                  <a:srgbClr val="000000"/>
                </a:solidFill>
                <a:latin typeface="Times New Roman" pitchFamily="18" charset="0"/>
              </a:rPr>
              <a:t>2</a:t>
            </a:r>
            <a:r>
              <a:rPr lang="en-US" baseline="30000" dirty="0" smtClean="0">
                <a:solidFill>
                  <a:srgbClr val="000000"/>
                </a:solidFill>
                <a:latin typeface="Times New Roman" pitchFamily="18" charset="0"/>
              </a:rPr>
              <a:t>K  </a:t>
            </a:r>
            <a:r>
              <a:rPr lang="en-US" dirty="0" smtClean="0">
                <a:solidFill>
                  <a:srgbClr val="000000"/>
                </a:solidFill>
                <a:latin typeface="Times New Roman" pitchFamily="18" charset="0"/>
              </a:rPr>
              <a:t>where L&lt;= K&lt;= U</a:t>
            </a:r>
            <a:endParaRPr lang="en-US" dirty="0" smtClean="0"/>
          </a:p>
          <a:p>
            <a:pPr eaLnBrk="1" hangingPunct="1">
              <a:lnSpc>
                <a:spcPct val="90000"/>
              </a:lnSpc>
            </a:pPr>
            <a:r>
              <a:rPr lang="en-US" dirty="0" smtClean="0"/>
              <a:t>Entire space available is treated as a single block of </a:t>
            </a:r>
            <a:r>
              <a:rPr lang="en-US" dirty="0" smtClean="0">
                <a:solidFill>
                  <a:srgbClr val="000000"/>
                </a:solidFill>
                <a:latin typeface="Times New Roman" pitchFamily="18" charset="0"/>
              </a:rPr>
              <a:t>2</a:t>
            </a:r>
            <a:r>
              <a:rPr lang="en-US" baseline="30000" dirty="0" smtClean="0">
                <a:solidFill>
                  <a:srgbClr val="000000"/>
                </a:solidFill>
                <a:latin typeface="Times New Roman" pitchFamily="18" charset="0"/>
              </a:rPr>
              <a:t>U</a:t>
            </a:r>
          </a:p>
          <a:p>
            <a:pPr eaLnBrk="1" hangingPunct="1">
              <a:lnSpc>
                <a:spcPct val="90000"/>
              </a:lnSpc>
            </a:pPr>
            <a:r>
              <a:rPr lang="en-US" dirty="0" smtClean="0">
                <a:solidFill>
                  <a:srgbClr val="000000"/>
                </a:solidFill>
                <a:latin typeface="Times New Roman" pitchFamily="18" charset="0"/>
              </a:rPr>
              <a:t>If a request of size s such that 2</a:t>
            </a:r>
            <a:r>
              <a:rPr lang="en-US" baseline="30000" dirty="0" smtClean="0">
                <a:solidFill>
                  <a:srgbClr val="000000"/>
                </a:solidFill>
                <a:latin typeface="Times New Roman" pitchFamily="18" charset="0"/>
              </a:rPr>
              <a:t>U-1 </a:t>
            </a:r>
            <a:r>
              <a:rPr lang="en-US" dirty="0" smtClean="0">
                <a:solidFill>
                  <a:srgbClr val="000000"/>
                </a:solidFill>
                <a:latin typeface="Times New Roman" pitchFamily="18" charset="0"/>
              </a:rPr>
              <a:t>&lt; s &lt;= 2</a:t>
            </a:r>
            <a:r>
              <a:rPr lang="en-US" baseline="30000" dirty="0" smtClean="0">
                <a:solidFill>
                  <a:srgbClr val="000000"/>
                </a:solidFill>
                <a:latin typeface="Times New Roman" pitchFamily="18" charset="0"/>
              </a:rPr>
              <a:t>U</a:t>
            </a:r>
            <a:r>
              <a:rPr lang="en-US" dirty="0" smtClean="0">
                <a:solidFill>
                  <a:srgbClr val="000000"/>
                </a:solidFill>
                <a:latin typeface="Times New Roman" pitchFamily="18" charset="0"/>
              </a:rPr>
              <a:t>, entire block is allocated</a:t>
            </a:r>
          </a:p>
          <a:p>
            <a:pPr lvl="1" eaLnBrk="1" hangingPunct="1">
              <a:lnSpc>
                <a:spcPct val="90000"/>
              </a:lnSpc>
            </a:pPr>
            <a:r>
              <a:rPr lang="en-US" dirty="0" smtClean="0"/>
              <a:t>Otherwise block is split into two equal buddies</a:t>
            </a:r>
          </a:p>
          <a:p>
            <a:pPr lvl="1" eaLnBrk="1" hangingPunct="1">
              <a:lnSpc>
                <a:spcPct val="90000"/>
              </a:lnSpc>
            </a:pPr>
            <a:r>
              <a:rPr lang="en-US" dirty="0" smtClean="0"/>
              <a:t>Process continues until smallest block greater than or equal to s is generated</a:t>
            </a:r>
          </a:p>
          <a:p>
            <a:pPr eaLnBrk="1" hangingPunct="1">
              <a:lnSpc>
                <a:spcPct val="90000"/>
              </a:lnSpc>
            </a:pPr>
            <a:r>
              <a:rPr lang="en-US" dirty="0" smtClean="0"/>
              <a:t>Buddy system is compromise to overcome the shortcoming of fixed and variable partitioning scheme</a:t>
            </a:r>
          </a:p>
          <a:p>
            <a:pPr eaLnBrk="1" hangingPunct="1">
              <a:lnSpc>
                <a:spcPct val="90000"/>
              </a:lnSpc>
              <a:buFontTx/>
              <a:buNone/>
            </a:pPr>
            <a:endParaRPr lang="en-US" dirty="0" smtClean="0"/>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2" descr="7_6"/>
          <p:cNvPicPr>
            <a:picLocks noChangeAspect="1" noChangeArrowheads="1"/>
          </p:cNvPicPr>
          <p:nvPr/>
        </p:nvPicPr>
        <p:blipFill>
          <a:blip r:embed="rId3" cstate="print">
            <a:lum contrast="-20000"/>
          </a:blip>
          <a:srcRect/>
          <a:stretch>
            <a:fillRect/>
          </a:stretch>
        </p:blipFill>
        <p:spPr bwMode="auto">
          <a:xfrm>
            <a:off x="1390650" y="609600"/>
            <a:ext cx="7156450" cy="5715000"/>
          </a:xfrm>
          <a:prstGeom prst="rect">
            <a:avLst/>
          </a:prstGeom>
          <a:solidFill>
            <a:srgbClr val="FF0000"/>
          </a:solidFill>
          <a:ln w="9525">
            <a:noFill/>
            <a:miter lim="800000"/>
            <a:headEnd/>
            <a:tailEnd/>
          </a:ln>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2" descr="7_7"/>
          <p:cNvPicPr>
            <a:picLocks noChangeAspect="1" noChangeArrowheads="1"/>
          </p:cNvPicPr>
          <p:nvPr/>
        </p:nvPicPr>
        <p:blipFill>
          <a:blip r:embed="rId3" cstate="print"/>
          <a:srcRect/>
          <a:stretch>
            <a:fillRect/>
          </a:stretch>
        </p:blipFill>
        <p:spPr bwMode="auto">
          <a:xfrm>
            <a:off x="304800" y="355600"/>
            <a:ext cx="8242300" cy="61753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a:xfrm>
            <a:off x="457200" y="274638"/>
            <a:ext cx="8229600" cy="487362"/>
          </a:xfrm>
        </p:spPr>
        <p:txBody>
          <a:bodyPr/>
          <a:lstStyle/>
          <a:p>
            <a:pPr eaLnBrk="1" hangingPunct="1"/>
            <a:r>
              <a:rPr lang="en-US" sz="4000" smtClean="0"/>
              <a:t>Fragmentation</a:t>
            </a:r>
          </a:p>
        </p:txBody>
      </p:sp>
      <p:sp>
        <p:nvSpPr>
          <p:cNvPr id="29699" name="Rectangle 3"/>
          <p:cNvSpPr>
            <a:spLocks noGrp="1" noChangeArrowheads="1"/>
          </p:cNvSpPr>
          <p:nvPr>
            <p:ph type="body" idx="1"/>
          </p:nvPr>
        </p:nvSpPr>
        <p:spPr>
          <a:xfrm>
            <a:off x="457200" y="914400"/>
            <a:ext cx="8229600" cy="5638800"/>
          </a:xfrm>
        </p:spPr>
        <p:txBody>
          <a:bodyPr/>
          <a:lstStyle/>
          <a:p>
            <a:pPr eaLnBrk="1" hangingPunct="1">
              <a:lnSpc>
                <a:spcPct val="90000"/>
              </a:lnSpc>
            </a:pPr>
            <a:r>
              <a:rPr lang="en-US" sz="2800" smtClean="0"/>
              <a:t>External fragmentation –memory space exists to satisfy a request, but it is not contiguous.</a:t>
            </a:r>
          </a:p>
          <a:p>
            <a:pPr eaLnBrk="1" hangingPunct="1">
              <a:lnSpc>
                <a:spcPct val="90000"/>
              </a:lnSpc>
            </a:pPr>
            <a:r>
              <a:rPr lang="en-US" sz="2800" smtClean="0"/>
              <a:t>Internal fragmentation – allocated memory may be slightly larger than requested memory; The additional space is unused</a:t>
            </a:r>
          </a:p>
          <a:p>
            <a:pPr lvl="1" eaLnBrk="1" hangingPunct="1">
              <a:lnSpc>
                <a:spcPct val="90000"/>
              </a:lnSpc>
            </a:pPr>
            <a:r>
              <a:rPr lang="en-US" sz="2400" smtClean="0"/>
              <a:t>50 % rule. ( N allocated block &amp; 0.5N waste)</a:t>
            </a:r>
          </a:p>
          <a:p>
            <a:pPr eaLnBrk="1" hangingPunct="1">
              <a:lnSpc>
                <a:spcPct val="90000"/>
              </a:lnSpc>
            </a:pPr>
            <a:r>
              <a:rPr lang="en-US" sz="2800" smtClean="0"/>
              <a:t>Reduce external fragmentation by compaction</a:t>
            </a:r>
          </a:p>
          <a:p>
            <a:pPr lvl="1" eaLnBrk="1" hangingPunct="1">
              <a:lnSpc>
                <a:spcPct val="90000"/>
              </a:lnSpc>
            </a:pPr>
            <a:r>
              <a:rPr lang="en-US" smtClean="0"/>
              <a:t>Compaction is possible </a:t>
            </a:r>
            <a:r>
              <a:rPr lang="en-US" i="1" smtClean="0"/>
              <a:t>only</a:t>
            </a:r>
            <a:r>
              <a:rPr lang="en-US" smtClean="0"/>
              <a:t> if relocation is dynamic, and is done at execution time.</a:t>
            </a:r>
          </a:p>
          <a:p>
            <a:pPr lvl="1" eaLnBrk="1" hangingPunct="1">
              <a:lnSpc>
                <a:spcPct val="90000"/>
              </a:lnSpc>
            </a:pPr>
            <a:r>
              <a:rPr lang="en-US" smtClean="0"/>
              <a:t>I/O problem</a:t>
            </a:r>
          </a:p>
          <a:p>
            <a:pPr lvl="3" eaLnBrk="1" hangingPunct="1">
              <a:lnSpc>
                <a:spcPct val="90000"/>
              </a:lnSpc>
            </a:pPr>
            <a:r>
              <a:rPr lang="en-US" sz="2400" smtClean="0"/>
              <a:t>Latch job in memory while it is involved in I/O.</a:t>
            </a:r>
          </a:p>
          <a:p>
            <a:pPr lvl="3" eaLnBrk="1" hangingPunct="1">
              <a:lnSpc>
                <a:spcPct val="90000"/>
              </a:lnSpc>
            </a:pPr>
            <a:r>
              <a:rPr lang="en-US" sz="2400" smtClean="0"/>
              <a:t>Do I/O only into OS buffers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4"/>
          <p:cNvSpPr>
            <a:spLocks noGrp="1" noChangeArrowheads="1"/>
          </p:cNvSpPr>
          <p:nvPr>
            <p:ph type="title"/>
          </p:nvPr>
        </p:nvSpPr>
        <p:spPr/>
        <p:txBody>
          <a:bodyPr/>
          <a:lstStyle/>
          <a:p>
            <a:pPr eaLnBrk="1" hangingPunct="1"/>
            <a:r>
              <a:rPr lang="en-US" smtClean="0"/>
              <a:t>Memory Management</a:t>
            </a:r>
          </a:p>
        </p:txBody>
      </p:sp>
      <p:sp>
        <p:nvSpPr>
          <p:cNvPr id="3075" name="Rectangle 5"/>
          <p:cNvSpPr>
            <a:spLocks noGrp="1" noChangeArrowheads="1"/>
          </p:cNvSpPr>
          <p:nvPr>
            <p:ph type="body" idx="1"/>
          </p:nvPr>
        </p:nvSpPr>
        <p:spPr>
          <a:xfrm>
            <a:off x="152400" y="1295400"/>
            <a:ext cx="8839200" cy="5257800"/>
          </a:xfrm>
        </p:spPr>
        <p:txBody>
          <a:bodyPr/>
          <a:lstStyle/>
          <a:p>
            <a:pPr eaLnBrk="1" hangingPunct="1"/>
            <a:r>
              <a:rPr lang="en-US" sz="2400" smtClean="0"/>
              <a:t>Three design constraints of memory subsystem</a:t>
            </a:r>
          </a:p>
          <a:p>
            <a:pPr lvl="1" eaLnBrk="1" hangingPunct="1"/>
            <a:r>
              <a:rPr lang="en-US" sz="2000" smtClean="0"/>
              <a:t>Size </a:t>
            </a:r>
          </a:p>
          <a:p>
            <a:pPr lvl="1" eaLnBrk="1" hangingPunct="1"/>
            <a:r>
              <a:rPr lang="en-US" sz="2000" smtClean="0"/>
              <a:t>Speed</a:t>
            </a:r>
          </a:p>
          <a:p>
            <a:pPr lvl="1" eaLnBrk="1" hangingPunct="1"/>
            <a:r>
              <a:rPr lang="en-US" sz="2000" smtClean="0"/>
              <a:t>Cost</a:t>
            </a:r>
          </a:p>
          <a:p>
            <a:pPr eaLnBrk="1" hangingPunct="1"/>
            <a:r>
              <a:rPr lang="en-US" sz="2400" smtClean="0"/>
              <a:t>Across the spectrum of the technologies following relationship holds</a:t>
            </a:r>
          </a:p>
          <a:p>
            <a:pPr lvl="1" eaLnBrk="1" hangingPunct="1"/>
            <a:r>
              <a:rPr lang="en-US" sz="2000" smtClean="0"/>
              <a:t>Smaller access time , greater cost per bit</a:t>
            </a:r>
          </a:p>
          <a:p>
            <a:pPr lvl="1" eaLnBrk="1" hangingPunct="1"/>
            <a:r>
              <a:rPr lang="en-US" sz="2000" smtClean="0"/>
              <a:t>Greater capacity, smaller cost per bit</a:t>
            </a:r>
          </a:p>
          <a:p>
            <a:pPr lvl="1" eaLnBrk="1" hangingPunct="1"/>
            <a:r>
              <a:rPr lang="en-US" sz="2000" smtClean="0"/>
              <a:t>Greater capacity , greater access time</a:t>
            </a:r>
          </a:p>
          <a:p>
            <a:pPr eaLnBrk="1" hangingPunct="1"/>
            <a:r>
              <a:rPr lang="en-US" sz="2400" smtClean="0"/>
              <a:t>Memory subsystem requirement</a:t>
            </a:r>
          </a:p>
          <a:p>
            <a:pPr lvl="1" eaLnBrk="1" hangingPunct="1"/>
            <a:r>
              <a:rPr lang="en-US" sz="2000" smtClean="0"/>
              <a:t>Large capacity, fast access time and low cost</a:t>
            </a:r>
          </a:p>
          <a:p>
            <a:pPr lvl="1" eaLnBrk="1" hangingPunct="1">
              <a:buFontTx/>
              <a:buNone/>
            </a:pPr>
            <a:endParaRPr lang="en-US" sz="2000" smtClean="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Content Placeholder 2"/>
          <p:cNvSpPr>
            <a:spLocks noGrp="1"/>
          </p:cNvSpPr>
          <p:nvPr>
            <p:ph idx="1"/>
          </p:nvPr>
        </p:nvSpPr>
        <p:spPr>
          <a:xfrm>
            <a:off x="152400" y="2438400"/>
            <a:ext cx="8229600" cy="1828800"/>
          </a:xfrm>
        </p:spPr>
        <p:txBody>
          <a:bodyPr/>
          <a:lstStyle/>
          <a:p>
            <a:r>
              <a:rPr lang="en-US" smtClean="0"/>
              <a:t>Allocate total  required amount of memory</a:t>
            </a:r>
          </a:p>
          <a:p>
            <a:r>
              <a:rPr lang="en-US" smtClean="0"/>
              <a:t>Allocate memory in contiguous manner</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3"/>
          <p:cNvSpPr>
            <a:spLocks noGrp="1" noChangeArrowheads="1"/>
          </p:cNvSpPr>
          <p:nvPr>
            <p:ph type="body" idx="1"/>
          </p:nvPr>
        </p:nvSpPr>
        <p:spPr>
          <a:xfrm>
            <a:off x="152400" y="304800"/>
            <a:ext cx="8839200" cy="6248400"/>
          </a:xfrm>
        </p:spPr>
        <p:txBody>
          <a:bodyPr/>
          <a:lstStyle/>
          <a:p>
            <a:pPr eaLnBrk="1" hangingPunct="1"/>
            <a:r>
              <a:rPr lang="en-US" smtClean="0"/>
              <a:t>We realize that loading entire program in memory is wasteful as </a:t>
            </a:r>
            <a:r>
              <a:rPr lang="en-US" smtClean="0">
                <a:solidFill>
                  <a:srgbClr val="FF0000"/>
                </a:solidFill>
              </a:rPr>
              <a:t>all the functionality of a program </a:t>
            </a:r>
            <a:r>
              <a:rPr lang="en-US" smtClean="0"/>
              <a:t>is not used simultaneously.</a:t>
            </a:r>
          </a:p>
          <a:p>
            <a:pPr eaLnBrk="1" hangingPunct="1"/>
            <a:r>
              <a:rPr lang="en-US" smtClean="0">
                <a:solidFill>
                  <a:srgbClr val="7030A0"/>
                </a:solidFill>
              </a:rPr>
              <a:t>Can We load on Demand </a:t>
            </a:r>
            <a:r>
              <a:rPr lang="en-US" smtClean="0"/>
              <a:t>?</a:t>
            </a:r>
          </a:p>
          <a:p>
            <a:pPr eaLnBrk="1" hangingPunct="1">
              <a:buFontTx/>
              <a:buNone/>
            </a:pPr>
            <a:endParaRPr lang="en-US" smtClean="0"/>
          </a:p>
          <a:p>
            <a:pPr eaLnBrk="1" hangingPunct="1"/>
            <a:r>
              <a:rPr lang="en-US" smtClean="0"/>
              <a:t>In this case when the additional code is brought in memory the memory may not be available in contiguous manner</a:t>
            </a:r>
          </a:p>
          <a:p>
            <a:pPr eaLnBrk="1" hangingPunct="1">
              <a:buFontTx/>
              <a:buNone/>
            </a:pPr>
            <a:endParaRPr lang="en-US" smtClean="0"/>
          </a:p>
          <a:p>
            <a:pPr eaLnBrk="1" hangingPunct="1"/>
            <a:r>
              <a:rPr lang="en-US" smtClean="0"/>
              <a:t> </a:t>
            </a:r>
            <a:r>
              <a:rPr lang="en-US" smtClean="0">
                <a:solidFill>
                  <a:srgbClr val="7030A0"/>
                </a:solidFill>
              </a:rPr>
              <a:t>Relax the assumption of contiguous memory allocation</a:t>
            </a:r>
          </a:p>
          <a:p>
            <a:pPr eaLnBrk="1" hangingPunct="1"/>
            <a:endParaRPr lang="en-US" smtClean="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3"/>
          <p:cNvSpPr>
            <a:spLocks noGrp="1" noChangeArrowheads="1"/>
          </p:cNvSpPr>
          <p:nvPr>
            <p:ph type="body" idx="1"/>
          </p:nvPr>
        </p:nvSpPr>
        <p:spPr>
          <a:xfrm>
            <a:off x="457200" y="304800"/>
            <a:ext cx="8229600" cy="5821363"/>
          </a:xfrm>
        </p:spPr>
        <p:txBody>
          <a:bodyPr/>
          <a:lstStyle/>
          <a:p>
            <a:pPr eaLnBrk="1" hangingPunct="1"/>
            <a:r>
              <a:rPr lang="en-US" smtClean="0"/>
              <a:t>With Load on demand and Discontiguous allocation, we require </a:t>
            </a:r>
          </a:p>
          <a:p>
            <a:pPr eaLnBrk="1" hangingPunct="1">
              <a:buFontTx/>
              <a:buNone/>
            </a:pPr>
            <a:endParaRPr lang="en-US" smtClean="0"/>
          </a:p>
          <a:p>
            <a:pPr eaLnBrk="1" hangingPunct="1">
              <a:buFontTx/>
              <a:buNone/>
            </a:pPr>
            <a:endParaRPr lang="en-US" smtClean="0">
              <a:solidFill>
                <a:srgbClr val="7030A0"/>
              </a:solidFill>
            </a:endParaRPr>
          </a:p>
          <a:p>
            <a:pPr lvl="1" eaLnBrk="1" hangingPunct="1"/>
            <a:r>
              <a:rPr lang="en-US" smtClean="0">
                <a:solidFill>
                  <a:srgbClr val="7030A0"/>
                </a:solidFill>
              </a:rPr>
              <a:t>logical address to physical address mapping </a:t>
            </a:r>
          </a:p>
          <a:p>
            <a:pPr lvl="1" eaLnBrk="1" hangingPunct="1">
              <a:buFontTx/>
              <a:buNone/>
            </a:pPr>
            <a:endParaRPr lang="en-US" smtClean="0">
              <a:solidFill>
                <a:srgbClr val="7030A0"/>
              </a:solidFill>
            </a:endParaRPr>
          </a:p>
          <a:p>
            <a:pPr lvl="1" eaLnBrk="1" hangingPunct="1"/>
            <a:r>
              <a:rPr lang="en-US" smtClean="0">
                <a:solidFill>
                  <a:srgbClr val="FF0000"/>
                </a:solidFill>
              </a:rPr>
              <a:t>Memory can be allocated in fixed size chunks</a:t>
            </a:r>
          </a:p>
          <a:p>
            <a:pPr lvl="1" eaLnBrk="1" hangingPunct="1"/>
            <a:r>
              <a:rPr lang="en-US" smtClean="0">
                <a:solidFill>
                  <a:srgbClr val="FF0000"/>
                </a:solidFill>
              </a:rPr>
              <a:t>Or it can be allocated in variable size chunks</a:t>
            </a: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a:xfrm>
            <a:off x="457200" y="274638"/>
            <a:ext cx="8229600" cy="715962"/>
          </a:xfrm>
        </p:spPr>
        <p:txBody>
          <a:bodyPr/>
          <a:lstStyle/>
          <a:p>
            <a:pPr eaLnBrk="1" hangingPunct="1"/>
            <a:r>
              <a:rPr lang="en-US" sz="4000" smtClean="0"/>
              <a:t>Memory allocation Problems</a:t>
            </a:r>
          </a:p>
        </p:txBody>
      </p:sp>
      <p:sp>
        <p:nvSpPr>
          <p:cNvPr id="33795" name="Rectangle 3"/>
          <p:cNvSpPr>
            <a:spLocks noGrp="1" noChangeArrowheads="1"/>
          </p:cNvSpPr>
          <p:nvPr>
            <p:ph type="body" idx="1"/>
          </p:nvPr>
        </p:nvSpPr>
        <p:spPr>
          <a:xfrm>
            <a:off x="457200" y="1143000"/>
            <a:ext cx="8229600" cy="4983163"/>
          </a:xfrm>
        </p:spPr>
        <p:txBody>
          <a:bodyPr/>
          <a:lstStyle/>
          <a:p>
            <a:pPr eaLnBrk="1" hangingPunct="1"/>
            <a:r>
              <a:rPr lang="en-US" smtClean="0"/>
              <a:t>Internal fragmentation (fixed Partition)</a:t>
            </a:r>
          </a:p>
          <a:p>
            <a:pPr eaLnBrk="1" hangingPunct="1"/>
            <a:r>
              <a:rPr lang="en-US" smtClean="0"/>
              <a:t>External fragmentation (variable Partition)</a:t>
            </a:r>
          </a:p>
          <a:p>
            <a:pPr eaLnBrk="1" hangingPunct="1"/>
            <a:r>
              <a:rPr lang="en-US" smtClean="0"/>
              <a:t>Compaction</a:t>
            </a:r>
          </a:p>
          <a:p>
            <a:pPr eaLnBrk="1" hangingPunct="1"/>
            <a:r>
              <a:rPr lang="en-US" smtClean="0"/>
              <a:t>Contiguous allocation</a:t>
            </a:r>
          </a:p>
          <a:p>
            <a:pPr eaLnBrk="1" hangingPunct="1"/>
            <a:r>
              <a:rPr lang="en-US" smtClean="0"/>
              <a:t>The system may not have enough memory to hold complete program( Overlaying technique  required)</a:t>
            </a: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lstStyle/>
          <a:p>
            <a:pPr eaLnBrk="1" hangingPunct="1"/>
            <a:r>
              <a:rPr lang="en-US" smtClean="0"/>
              <a:t>Dynamic Partitioning (paging) </a:t>
            </a:r>
          </a:p>
        </p:txBody>
      </p:sp>
      <p:sp>
        <p:nvSpPr>
          <p:cNvPr id="34819" name="Rectangle 3"/>
          <p:cNvSpPr>
            <a:spLocks noGrp="1" noChangeArrowheads="1"/>
          </p:cNvSpPr>
          <p:nvPr>
            <p:ph type="body" idx="1"/>
          </p:nvPr>
        </p:nvSpPr>
        <p:spPr>
          <a:xfrm>
            <a:off x="152400" y="1600200"/>
            <a:ext cx="8839200" cy="5029200"/>
          </a:xfrm>
        </p:spPr>
        <p:txBody>
          <a:bodyPr/>
          <a:lstStyle/>
          <a:p>
            <a:pPr eaLnBrk="1" hangingPunct="1"/>
            <a:r>
              <a:rPr lang="en-US" sz="2400" smtClean="0"/>
              <a:t>Memory is dynamically partitioned at run time and is allocated to processes</a:t>
            </a:r>
          </a:p>
          <a:p>
            <a:pPr eaLnBrk="1" hangingPunct="1"/>
            <a:r>
              <a:rPr lang="en-US" sz="2400" smtClean="0"/>
              <a:t>Logical address : is a reference to memory location independent of current assignment of data to memory</a:t>
            </a:r>
          </a:p>
          <a:p>
            <a:pPr eaLnBrk="1" hangingPunct="1"/>
            <a:r>
              <a:rPr lang="en-US" sz="2400" smtClean="0"/>
              <a:t>The logical address space is divided into fixed size small chunks (usually 256 KB to 4 MB ) known as page</a:t>
            </a:r>
          </a:p>
          <a:p>
            <a:pPr eaLnBrk="1" hangingPunct="1"/>
            <a:r>
              <a:rPr lang="en-US" sz="2400" smtClean="0"/>
              <a:t>The Physical memory is also divided into fixed size chunk and  are known as frames.</a:t>
            </a:r>
          </a:p>
          <a:p>
            <a:pPr eaLnBrk="1" hangingPunct="1"/>
            <a:r>
              <a:rPr lang="en-US" sz="2400" smtClean="0"/>
              <a:t>The size of frame and page is always equal for a given system</a:t>
            </a:r>
          </a:p>
          <a:p>
            <a:pPr eaLnBrk="1" hangingPunct="1"/>
            <a:r>
              <a:rPr lang="en-US" sz="2400" smtClean="0"/>
              <a:t>The frame and page size are always power of 2. Mainly for easy address computation</a:t>
            </a:r>
          </a:p>
          <a:p>
            <a:pPr eaLnBrk="1" hangingPunct="1"/>
            <a:endParaRPr lang="en-US" sz="2400" smtClean="0"/>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3"/>
          <p:cNvSpPr>
            <a:spLocks noGrp="1" noChangeArrowheads="1"/>
          </p:cNvSpPr>
          <p:nvPr>
            <p:ph type="body" idx="1"/>
          </p:nvPr>
        </p:nvSpPr>
        <p:spPr>
          <a:xfrm>
            <a:off x="457200" y="304800"/>
            <a:ext cx="8686800" cy="5821363"/>
          </a:xfrm>
        </p:spPr>
        <p:txBody>
          <a:bodyPr/>
          <a:lstStyle/>
          <a:p>
            <a:pPr eaLnBrk="1" hangingPunct="1">
              <a:lnSpc>
                <a:spcPct val="90000"/>
              </a:lnSpc>
            </a:pPr>
            <a:r>
              <a:rPr lang="en-US" smtClean="0"/>
              <a:t>When process pages are required to be loaded into system , OS allocates required number of frames where process pages are loaded.</a:t>
            </a:r>
          </a:p>
          <a:p>
            <a:pPr eaLnBrk="1" hangingPunct="1">
              <a:lnSpc>
                <a:spcPct val="90000"/>
              </a:lnSpc>
            </a:pPr>
            <a:r>
              <a:rPr lang="en-US" smtClean="0"/>
              <a:t>Frame need not be allocated in contiguous manner</a:t>
            </a:r>
          </a:p>
          <a:p>
            <a:pPr eaLnBrk="1" hangingPunct="1">
              <a:lnSpc>
                <a:spcPct val="90000"/>
              </a:lnSpc>
            </a:pPr>
            <a:r>
              <a:rPr lang="en-US" smtClean="0"/>
              <a:t>If we have a process of size 13KB and page size is 4KB then process is allocated 4 frames .</a:t>
            </a:r>
          </a:p>
          <a:p>
            <a:pPr eaLnBrk="1" hangingPunct="1">
              <a:lnSpc>
                <a:spcPct val="90000"/>
              </a:lnSpc>
            </a:pPr>
            <a:r>
              <a:rPr lang="en-US" smtClean="0"/>
              <a:t>Internal fragmentation occurs (18% unused space It is less sever as compared to fixed partitioning )</a:t>
            </a: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4067" name="Group 35"/>
          <p:cNvGraphicFramePr>
            <a:graphicFrameLocks noGrp="1"/>
          </p:cNvGraphicFramePr>
          <p:nvPr>
            <p:ph sz="half" idx="1"/>
          </p:nvPr>
        </p:nvGraphicFramePr>
        <p:xfrm>
          <a:off x="457200" y="1600200"/>
          <a:ext cx="1371600" cy="4525965"/>
        </p:xfrm>
        <a:graphic>
          <a:graphicData uri="http://schemas.openxmlformats.org/drawingml/2006/table">
            <a:tbl>
              <a:tblPr/>
              <a:tblGrid>
                <a:gridCol w="1371600"/>
              </a:tblGrid>
              <a:tr h="56673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Page 0</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651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Page 1</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651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Page 2</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6673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Page 3</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651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Arial" charset="0"/>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6673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Arial" charset="0"/>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6356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Arial" charset="0"/>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6673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Page n</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44095" name="Group 63"/>
          <p:cNvGraphicFramePr>
            <a:graphicFrameLocks noGrp="1"/>
          </p:cNvGraphicFramePr>
          <p:nvPr>
            <p:ph sz="half" idx="2"/>
          </p:nvPr>
        </p:nvGraphicFramePr>
        <p:xfrm>
          <a:off x="6248400" y="2057400"/>
          <a:ext cx="1828800" cy="3395664"/>
        </p:xfrm>
        <a:graphic>
          <a:graphicData uri="http://schemas.openxmlformats.org/drawingml/2006/table">
            <a:tbl>
              <a:tblPr/>
              <a:tblGrid>
                <a:gridCol w="1828800"/>
              </a:tblGrid>
              <a:tr h="56673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Frame 0</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651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frame 1</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651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Frame 2</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6673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Frame 3</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651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Arial" charset="0"/>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6673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Frame m</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36902" name="Line 64"/>
          <p:cNvSpPr>
            <a:spLocks noChangeShapeType="1"/>
          </p:cNvSpPr>
          <p:nvPr/>
        </p:nvSpPr>
        <p:spPr bwMode="auto">
          <a:xfrm>
            <a:off x="1828800" y="1905000"/>
            <a:ext cx="4419600" cy="990600"/>
          </a:xfrm>
          <a:prstGeom prst="line">
            <a:avLst/>
          </a:prstGeom>
          <a:noFill/>
          <a:ln w="38100">
            <a:solidFill>
              <a:schemeClr val="tx1"/>
            </a:solidFill>
            <a:round/>
            <a:headEnd/>
            <a:tailEnd type="triangle" w="med" len="med"/>
          </a:ln>
        </p:spPr>
        <p:txBody>
          <a:bodyPr/>
          <a:lstStyle/>
          <a:p>
            <a:endParaRPr lang="en-US"/>
          </a:p>
        </p:txBody>
      </p:sp>
      <p:sp>
        <p:nvSpPr>
          <p:cNvPr id="36903" name="Line 65"/>
          <p:cNvSpPr>
            <a:spLocks noChangeShapeType="1"/>
          </p:cNvSpPr>
          <p:nvPr/>
        </p:nvSpPr>
        <p:spPr bwMode="auto">
          <a:xfrm flipV="1">
            <a:off x="1828800" y="2209800"/>
            <a:ext cx="4419600" cy="304800"/>
          </a:xfrm>
          <a:prstGeom prst="line">
            <a:avLst/>
          </a:prstGeom>
          <a:noFill/>
          <a:ln w="38100">
            <a:solidFill>
              <a:schemeClr val="tx1"/>
            </a:solidFill>
            <a:round/>
            <a:headEnd/>
            <a:tailEnd type="triangle" w="med" len="med"/>
          </a:ln>
        </p:spPr>
        <p:txBody>
          <a:bodyPr/>
          <a:lstStyle/>
          <a:p>
            <a:endParaRPr lang="en-US"/>
          </a:p>
        </p:txBody>
      </p:sp>
      <p:sp>
        <p:nvSpPr>
          <p:cNvPr id="36904" name="Line 66"/>
          <p:cNvSpPr>
            <a:spLocks noChangeShapeType="1"/>
          </p:cNvSpPr>
          <p:nvPr/>
        </p:nvSpPr>
        <p:spPr bwMode="auto">
          <a:xfrm>
            <a:off x="1828800" y="2971800"/>
            <a:ext cx="4419600" cy="457200"/>
          </a:xfrm>
          <a:prstGeom prst="line">
            <a:avLst/>
          </a:prstGeom>
          <a:noFill/>
          <a:ln w="38100">
            <a:solidFill>
              <a:schemeClr val="tx1"/>
            </a:solidFill>
            <a:round/>
            <a:headEnd/>
            <a:tailEnd type="triangle" w="med" len="med"/>
          </a:ln>
        </p:spPr>
        <p:txBody>
          <a:bodyPr/>
          <a:lstStyle/>
          <a:p>
            <a:endParaRPr lang="en-US"/>
          </a:p>
        </p:txBody>
      </p:sp>
      <p:sp>
        <p:nvSpPr>
          <p:cNvPr id="36905" name="Line 67"/>
          <p:cNvSpPr>
            <a:spLocks noChangeShapeType="1"/>
          </p:cNvSpPr>
          <p:nvPr/>
        </p:nvSpPr>
        <p:spPr bwMode="auto">
          <a:xfrm>
            <a:off x="1828800" y="3657600"/>
            <a:ext cx="4419600" cy="1447800"/>
          </a:xfrm>
          <a:prstGeom prst="line">
            <a:avLst/>
          </a:prstGeom>
          <a:noFill/>
          <a:ln w="38100">
            <a:solidFill>
              <a:schemeClr val="tx1"/>
            </a:solidFill>
            <a:round/>
            <a:headEnd/>
            <a:tailEnd type="triangle" w="med" len="med"/>
          </a:ln>
        </p:spPr>
        <p:txBody>
          <a:bodyPr/>
          <a:lstStyle/>
          <a:p>
            <a:endParaRPr lang="en-US"/>
          </a:p>
        </p:txBody>
      </p:sp>
      <p:sp>
        <p:nvSpPr>
          <p:cNvPr id="36906" name="Rectangle 68"/>
          <p:cNvSpPr>
            <a:spLocks noChangeArrowheads="1"/>
          </p:cNvSpPr>
          <p:nvPr/>
        </p:nvSpPr>
        <p:spPr bwMode="auto">
          <a:xfrm>
            <a:off x="381000" y="6400800"/>
            <a:ext cx="3276600" cy="228600"/>
          </a:xfrm>
          <a:prstGeom prst="rect">
            <a:avLst/>
          </a:prstGeom>
          <a:solidFill>
            <a:schemeClr val="accent1"/>
          </a:solidFill>
          <a:ln w="9525">
            <a:solidFill>
              <a:schemeClr val="tx1"/>
            </a:solidFill>
            <a:miter lim="800000"/>
            <a:headEnd/>
            <a:tailEnd/>
          </a:ln>
        </p:spPr>
        <p:txBody>
          <a:bodyPr wrap="none" anchor="ctr"/>
          <a:lstStyle/>
          <a:p>
            <a:pPr algn="ctr"/>
            <a:r>
              <a:rPr lang="en-US"/>
              <a:t>Logical Address</a:t>
            </a:r>
          </a:p>
        </p:txBody>
      </p:sp>
      <p:sp>
        <p:nvSpPr>
          <p:cNvPr id="36907" name="Rectangle 70"/>
          <p:cNvSpPr>
            <a:spLocks noChangeArrowheads="1"/>
          </p:cNvSpPr>
          <p:nvPr/>
        </p:nvSpPr>
        <p:spPr bwMode="auto">
          <a:xfrm>
            <a:off x="6096000" y="6248400"/>
            <a:ext cx="2438400" cy="304800"/>
          </a:xfrm>
          <a:prstGeom prst="rect">
            <a:avLst/>
          </a:prstGeom>
          <a:solidFill>
            <a:schemeClr val="accent1"/>
          </a:solidFill>
          <a:ln w="9525">
            <a:solidFill>
              <a:schemeClr val="tx1"/>
            </a:solidFill>
            <a:miter lim="800000"/>
            <a:headEnd/>
            <a:tailEnd/>
          </a:ln>
        </p:spPr>
        <p:txBody>
          <a:bodyPr wrap="none" anchor="ctr"/>
          <a:lstStyle/>
          <a:p>
            <a:pPr algn="ctr"/>
            <a:r>
              <a:rPr lang="en-US"/>
              <a:t>Physical Address</a:t>
            </a:r>
          </a:p>
        </p:txBody>
      </p:sp>
      <p:sp>
        <p:nvSpPr>
          <p:cNvPr id="36908" name="Rectangle 72"/>
          <p:cNvSpPr>
            <a:spLocks noChangeArrowheads="1"/>
          </p:cNvSpPr>
          <p:nvPr/>
        </p:nvSpPr>
        <p:spPr bwMode="auto">
          <a:xfrm>
            <a:off x="990600" y="381000"/>
            <a:ext cx="6934200" cy="609600"/>
          </a:xfrm>
          <a:prstGeom prst="rect">
            <a:avLst/>
          </a:prstGeom>
          <a:solidFill>
            <a:schemeClr val="accent1"/>
          </a:solidFill>
          <a:ln w="9525">
            <a:solidFill>
              <a:schemeClr val="tx1"/>
            </a:solidFill>
            <a:miter lim="800000"/>
            <a:headEnd/>
            <a:tailEnd/>
          </a:ln>
        </p:spPr>
        <p:txBody>
          <a:bodyPr wrap="none" anchor="ctr"/>
          <a:lstStyle/>
          <a:p>
            <a:pPr algn="ctr"/>
            <a:r>
              <a:rPr lang="en-US" sz="2400"/>
              <a:t>Logical to Physical Address Mapping</a:t>
            </a: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a:xfrm>
            <a:off x="457200" y="274638"/>
            <a:ext cx="8229600" cy="792162"/>
          </a:xfrm>
        </p:spPr>
        <p:txBody>
          <a:bodyPr/>
          <a:lstStyle/>
          <a:p>
            <a:pPr eaLnBrk="1" hangingPunct="1"/>
            <a:r>
              <a:rPr lang="en-US" sz="4000" smtClean="0"/>
              <a:t>Address Translation Example and Issues </a:t>
            </a:r>
          </a:p>
        </p:txBody>
      </p:sp>
      <p:sp>
        <p:nvSpPr>
          <p:cNvPr id="37891" name="Rectangle 3"/>
          <p:cNvSpPr>
            <a:spLocks noGrp="1" noChangeArrowheads="1"/>
          </p:cNvSpPr>
          <p:nvPr>
            <p:ph type="body" idx="1"/>
          </p:nvPr>
        </p:nvSpPr>
        <p:spPr>
          <a:xfrm>
            <a:off x="457200" y="1295400"/>
            <a:ext cx="8229600" cy="5181600"/>
          </a:xfrm>
        </p:spPr>
        <p:txBody>
          <a:bodyPr/>
          <a:lstStyle/>
          <a:p>
            <a:pPr eaLnBrk="1" hangingPunct="1"/>
            <a:r>
              <a:rPr lang="en-US" smtClean="0"/>
              <a:t>Consider 80X86 Processor</a:t>
            </a:r>
          </a:p>
          <a:p>
            <a:pPr eaLnBrk="1" hangingPunct="1"/>
            <a:r>
              <a:rPr lang="en-US" smtClean="0"/>
              <a:t>Byte organized Memory</a:t>
            </a:r>
          </a:p>
          <a:p>
            <a:pPr eaLnBrk="1" hangingPunct="1"/>
            <a:r>
              <a:rPr lang="en-US" smtClean="0"/>
              <a:t>32 Bit IP (logical address space 4GB)</a:t>
            </a:r>
          </a:p>
          <a:p>
            <a:pPr eaLnBrk="1" hangingPunct="1"/>
            <a:r>
              <a:rPr lang="en-US" smtClean="0"/>
              <a:t>Address lines 32 (maximum Physical Memory 4 GB)</a:t>
            </a:r>
          </a:p>
          <a:p>
            <a:pPr eaLnBrk="1" hangingPunct="1"/>
            <a:r>
              <a:rPr lang="en-US" smtClean="0"/>
              <a:t>Page size 4KB</a:t>
            </a: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7165" name="Group 61"/>
          <p:cNvGraphicFramePr>
            <a:graphicFrameLocks noGrp="1"/>
          </p:cNvGraphicFramePr>
          <p:nvPr>
            <p:ph/>
          </p:nvPr>
        </p:nvGraphicFramePr>
        <p:xfrm>
          <a:off x="609600" y="1295400"/>
          <a:ext cx="8229600" cy="685800"/>
        </p:xfrm>
        <a:graphic>
          <a:graphicData uri="http://schemas.openxmlformats.org/drawingml/2006/table">
            <a:tbl>
              <a:tblPr/>
              <a:tblGrid>
                <a:gridCol w="330200"/>
                <a:gridCol w="327025"/>
                <a:gridCol w="330200"/>
                <a:gridCol w="328613"/>
                <a:gridCol w="330200"/>
                <a:gridCol w="330200"/>
                <a:gridCol w="327025"/>
                <a:gridCol w="330200"/>
                <a:gridCol w="328612"/>
                <a:gridCol w="330200"/>
                <a:gridCol w="330200"/>
                <a:gridCol w="327025"/>
                <a:gridCol w="330200"/>
                <a:gridCol w="328613"/>
                <a:gridCol w="328612"/>
                <a:gridCol w="330200"/>
                <a:gridCol w="328613"/>
                <a:gridCol w="330200"/>
                <a:gridCol w="327025"/>
                <a:gridCol w="330200"/>
                <a:gridCol w="330200"/>
                <a:gridCol w="328612"/>
                <a:gridCol w="330200"/>
                <a:gridCol w="327025"/>
                <a:gridCol w="330200"/>
              </a:tblGrid>
              <a:tr h="6858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dirty="0" smtClean="0">
                        <a:ln>
                          <a:noFill/>
                        </a:ln>
                        <a:solidFill>
                          <a:schemeClr val="tx1"/>
                        </a:solidFill>
                        <a:effectLst/>
                        <a:latin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dirty="0" smtClean="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38968" name="Text Box 62"/>
          <p:cNvSpPr txBox="1">
            <a:spLocks noChangeArrowheads="1"/>
          </p:cNvSpPr>
          <p:nvPr/>
        </p:nvSpPr>
        <p:spPr bwMode="auto">
          <a:xfrm>
            <a:off x="533400" y="838200"/>
            <a:ext cx="438150" cy="366713"/>
          </a:xfrm>
          <a:prstGeom prst="rect">
            <a:avLst/>
          </a:prstGeom>
          <a:noFill/>
          <a:ln w="9525">
            <a:noFill/>
            <a:miter lim="800000"/>
            <a:headEnd/>
            <a:tailEnd/>
          </a:ln>
        </p:spPr>
        <p:txBody>
          <a:bodyPr wrap="none">
            <a:spAutoFit/>
          </a:bodyPr>
          <a:lstStyle/>
          <a:p>
            <a:r>
              <a:rPr lang="en-US"/>
              <a:t>31</a:t>
            </a:r>
          </a:p>
        </p:txBody>
      </p:sp>
      <p:sp>
        <p:nvSpPr>
          <p:cNvPr id="38969" name="Text Box 63"/>
          <p:cNvSpPr txBox="1">
            <a:spLocks noChangeArrowheads="1"/>
          </p:cNvSpPr>
          <p:nvPr/>
        </p:nvSpPr>
        <p:spPr bwMode="auto">
          <a:xfrm>
            <a:off x="8610600" y="838200"/>
            <a:ext cx="311150" cy="366713"/>
          </a:xfrm>
          <a:prstGeom prst="rect">
            <a:avLst/>
          </a:prstGeom>
          <a:noFill/>
          <a:ln w="9525">
            <a:noFill/>
            <a:miter lim="800000"/>
            <a:headEnd/>
            <a:tailEnd/>
          </a:ln>
        </p:spPr>
        <p:txBody>
          <a:bodyPr wrap="none">
            <a:spAutoFit/>
          </a:bodyPr>
          <a:lstStyle/>
          <a:p>
            <a:r>
              <a:rPr lang="en-US"/>
              <a:t>0</a:t>
            </a:r>
          </a:p>
        </p:txBody>
      </p:sp>
      <p:sp>
        <p:nvSpPr>
          <p:cNvPr id="38970" name="Text Box 64"/>
          <p:cNvSpPr txBox="1">
            <a:spLocks noChangeArrowheads="1"/>
          </p:cNvSpPr>
          <p:nvPr/>
        </p:nvSpPr>
        <p:spPr bwMode="auto">
          <a:xfrm>
            <a:off x="8229600" y="838200"/>
            <a:ext cx="311150" cy="366713"/>
          </a:xfrm>
          <a:prstGeom prst="rect">
            <a:avLst/>
          </a:prstGeom>
          <a:noFill/>
          <a:ln w="9525">
            <a:noFill/>
            <a:miter lim="800000"/>
            <a:headEnd/>
            <a:tailEnd/>
          </a:ln>
        </p:spPr>
        <p:txBody>
          <a:bodyPr wrap="none">
            <a:spAutoFit/>
          </a:bodyPr>
          <a:lstStyle/>
          <a:p>
            <a:r>
              <a:rPr lang="en-US"/>
              <a:t>1</a:t>
            </a:r>
          </a:p>
        </p:txBody>
      </p:sp>
      <p:sp>
        <p:nvSpPr>
          <p:cNvPr id="38971" name="Text Box 65"/>
          <p:cNvSpPr txBox="1">
            <a:spLocks noChangeArrowheads="1"/>
          </p:cNvSpPr>
          <p:nvPr/>
        </p:nvSpPr>
        <p:spPr bwMode="auto">
          <a:xfrm>
            <a:off x="7848600" y="838200"/>
            <a:ext cx="311150" cy="366713"/>
          </a:xfrm>
          <a:prstGeom prst="rect">
            <a:avLst/>
          </a:prstGeom>
          <a:noFill/>
          <a:ln w="9525">
            <a:noFill/>
            <a:miter lim="800000"/>
            <a:headEnd/>
            <a:tailEnd/>
          </a:ln>
        </p:spPr>
        <p:txBody>
          <a:bodyPr wrap="none">
            <a:spAutoFit/>
          </a:bodyPr>
          <a:lstStyle/>
          <a:p>
            <a:r>
              <a:rPr lang="en-US"/>
              <a:t>2</a:t>
            </a:r>
          </a:p>
        </p:txBody>
      </p:sp>
      <p:sp>
        <p:nvSpPr>
          <p:cNvPr id="38972" name="Line 66"/>
          <p:cNvSpPr>
            <a:spLocks noChangeShapeType="1"/>
          </p:cNvSpPr>
          <p:nvPr/>
        </p:nvSpPr>
        <p:spPr bwMode="auto">
          <a:xfrm>
            <a:off x="4876800" y="2133600"/>
            <a:ext cx="0" cy="381000"/>
          </a:xfrm>
          <a:prstGeom prst="line">
            <a:avLst/>
          </a:prstGeom>
          <a:noFill/>
          <a:ln w="9525">
            <a:solidFill>
              <a:schemeClr val="tx1"/>
            </a:solidFill>
            <a:round/>
            <a:headEnd/>
            <a:tailEnd/>
          </a:ln>
        </p:spPr>
        <p:txBody>
          <a:bodyPr/>
          <a:lstStyle/>
          <a:p>
            <a:endParaRPr lang="en-US"/>
          </a:p>
        </p:txBody>
      </p:sp>
      <p:sp>
        <p:nvSpPr>
          <p:cNvPr id="38973" name="Line 67"/>
          <p:cNvSpPr>
            <a:spLocks noChangeShapeType="1"/>
          </p:cNvSpPr>
          <p:nvPr/>
        </p:nvSpPr>
        <p:spPr bwMode="auto">
          <a:xfrm>
            <a:off x="8839200" y="2057400"/>
            <a:ext cx="0" cy="457200"/>
          </a:xfrm>
          <a:prstGeom prst="line">
            <a:avLst/>
          </a:prstGeom>
          <a:noFill/>
          <a:ln w="9525">
            <a:solidFill>
              <a:schemeClr val="tx1"/>
            </a:solidFill>
            <a:round/>
            <a:headEnd/>
            <a:tailEnd/>
          </a:ln>
        </p:spPr>
        <p:txBody>
          <a:bodyPr/>
          <a:lstStyle/>
          <a:p>
            <a:endParaRPr lang="en-US"/>
          </a:p>
        </p:txBody>
      </p:sp>
      <p:sp>
        <p:nvSpPr>
          <p:cNvPr id="38974" name="Text Box 69"/>
          <p:cNvSpPr txBox="1">
            <a:spLocks noChangeArrowheads="1"/>
          </p:cNvSpPr>
          <p:nvPr/>
        </p:nvSpPr>
        <p:spPr bwMode="auto">
          <a:xfrm>
            <a:off x="6324600" y="2057400"/>
            <a:ext cx="742950" cy="366713"/>
          </a:xfrm>
          <a:prstGeom prst="rect">
            <a:avLst/>
          </a:prstGeom>
          <a:noFill/>
          <a:ln w="9525">
            <a:noFill/>
            <a:miter lim="800000"/>
            <a:headEnd/>
            <a:tailEnd/>
          </a:ln>
        </p:spPr>
        <p:txBody>
          <a:bodyPr wrap="none">
            <a:spAutoFit/>
          </a:bodyPr>
          <a:lstStyle/>
          <a:p>
            <a:r>
              <a:rPr lang="en-US"/>
              <a:t>offset</a:t>
            </a:r>
          </a:p>
        </p:txBody>
      </p:sp>
      <p:sp>
        <p:nvSpPr>
          <p:cNvPr id="38975" name="Text Box 70"/>
          <p:cNvSpPr txBox="1">
            <a:spLocks noChangeArrowheads="1"/>
          </p:cNvSpPr>
          <p:nvPr/>
        </p:nvSpPr>
        <p:spPr bwMode="auto">
          <a:xfrm>
            <a:off x="1905000" y="2133600"/>
            <a:ext cx="1657350" cy="366713"/>
          </a:xfrm>
          <a:prstGeom prst="rect">
            <a:avLst/>
          </a:prstGeom>
          <a:noFill/>
          <a:ln w="9525">
            <a:noFill/>
            <a:miter lim="800000"/>
            <a:headEnd/>
            <a:tailEnd/>
          </a:ln>
        </p:spPr>
        <p:txBody>
          <a:bodyPr wrap="none">
            <a:spAutoFit/>
          </a:bodyPr>
          <a:lstStyle/>
          <a:p>
            <a:r>
              <a:rPr lang="en-US"/>
              <a:t>Page Number </a:t>
            </a:r>
          </a:p>
        </p:txBody>
      </p:sp>
      <p:sp>
        <p:nvSpPr>
          <p:cNvPr id="38976" name="Text Box 71"/>
          <p:cNvSpPr txBox="1">
            <a:spLocks noChangeArrowheads="1"/>
          </p:cNvSpPr>
          <p:nvPr/>
        </p:nvSpPr>
        <p:spPr bwMode="auto">
          <a:xfrm>
            <a:off x="1355725" y="188913"/>
            <a:ext cx="4511675" cy="457200"/>
          </a:xfrm>
          <a:prstGeom prst="rect">
            <a:avLst/>
          </a:prstGeom>
          <a:noFill/>
          <a:ln w="9525">
            <a:noFill/>
            <a:miter lim="800000"/>
            <a:headEnd/>
            <a:tailEnd/>
          </a:ln>
        </p:spPr>
        <p:txBody>
          <a:bodyPr>
            <a:spAutoFit/>
          </a:bodyPr>
          <a:lstStyle/>
          <a:p>
            <a:r>
              <a:rPr lang="en-US" sz="2400"/>
              <a:t>Logical Address</a:t>
            </a:r>
          </a:p>
        </p:txBody>
      </p:sp>
      <p:sp>
        <p:nvSpPr>
          <p:cNvPr id="38977" name="Text Box 72"/>
          <p:cNvSpPr txBox="1">
            <a:spLocks noChangeArrowheads="1"/>
          </p:cNvSpPr>
          <p:nvPr/>
        </p:nvSpPr>
        <p:spPr bwMode="auto">
          <a:xfrm>
            <a:off x="4800600" y="838200"/>
            <a:ext cx="438150" cy="366713"/>
          </a:xfrm>
          <a:prstGeom prst="rect">
            <a:avLst/>
          </a:prstGeom>
          <a:noFill/>
          <a:ln w="9525">
            <a:noFill/>
            <a:miter lim="800000"/>
            <a:headEnd/>
            <a:tailEnd/>
          </a:ln>
        </p:spPr>
        <p:txBody>
          <a:bodyPr wrap="none">
            <a:spAutoFit/>
          </a:bodyPr>
          <a:lstStyle/>
          <a:p>
            <a:r>
              <a:rPr lang="en-US"/>
              <a:t>11</a:t>
            </a:r>
          </a:p>
        </p:txBody>
      </p:sp>
      <p:sp>
        <p:nvSpPr>
          <p:cNvPr id="38978" name="Line 73"/>
          <p:cNvSpPr>
            <a:spLocks noChangeShapeType="1"/>
          </p:cNvSpPr>
          <p:nvPr/>
        </p:nvSpPr>
        <p:spPr bwMode="auto">
          <a:xfrm>
            <a:off x="4876800" y="2286000"/>
            <a:ext cx="1447800" cy="0"/>
          </a:xfrm>
          <a:prstGeom prst="line">
            <a:avLst/>
          </a:prstGeom>
          <a:noFill/>
          <a:ln w="9525">
            <a:solidFill>
              <a:schemeClr val="tx1"/>
            </a:solidFill>
            <a:round/>
            <a:headEnd/>
            <a:tailEnd type="triangle" w="med" len="med"/>
          </a:ln>
        </p:spPr>
        <p:txBody>
          <a:bodyPr/>
          <a:lstStyle/>
          <a:p>
            <a:endParaRPr lang="en-US"/>
          </a:p>
        </p:txBody>
      </p:sp>
      <p:sp>
        <p:nvSpPr>
          <p:cNvPr id="38979" name="Line 74"/>
          <p:cNvSpPr>
            <a:spLocks noChangeShapeType="1"/>
          </p:cNvSpPr>
          <p:nvPr/>
        </p:nvSpPr>
        <p:spPr bwMode="auto">
          <a:xfrm flipH="1">
            <a:off x="7086600" y="2286000"/>
            <a:ext cx="1752600" cy="0"/>
          </a:xfrm>
          <a:prstGeom prst="line">
            <a:avLst/>
          </a:prstGeom>
          <a:noFill/>
          <a:ln w="9525">
            <a:solidFill>
              <a:schemeClr val="tx1"/>
            </a:solidFill>
            <a:round/>
            <a:headEnd/>
            <a:tailEnd type="triangle" w="med" len="med"/>
          </a:ln>
        </p:spPr>
        <p:txBody>
          <a:bodyPr/>
          <a:lstStyle/>
          <a:p>
            <a:endParaRPr lang="en-US"/>
          </a:p>
        </p:txBody>
      </p:sp>
      <p:sp>
        <p:nvSpPr>
          <p:cNvPr id="38980" name="Line 76"/>
          <p:cNvSpPr>
            <a:spLocks noChangeShapeType="1"/>
          </p:cNvSpPr>
          <p:nvPr/>
        </p:nvSpPr>
        <p:spPr bwMode="auto">
          <a:xfrm>
            <a:off x="609600" y="2133600"/>
            <a:ext cx="0" cy="457200"/>
          </a:xfrm>
          <a:prstGeom prst="line">
            <a:avLst/>
          </a:prstGeom>
          <a:noFill/>
          <a:ln w="9525">
            <a:solidFill>
              <a:schemeClr val="tx1"/>
            </a:solidFill>
            <a:round/>
            <a:headEnd/>
            <a:tailEnd/>
          </a:ln>
        </p:spPr>
        <p:txBody>
          <a:bodyPr/>
          <a:lstStyle/>
          <a:p>
            <a:endParaRPr lang="en-US"/>
          </a:p>
        </p:txBody>
      </p:sp>
      <p:sp>
        <p:nvSpPr>
          <p:cNvPr id="38981" name="Line 77"/>
          <p:cNvSpPr>
            <a:spLocks noChangeShapeType="1"/>
          </p:cNvSpPr>
          <p:nvPr/>
        </p:nvSpPr>
        <p:spPr bwMode="auto">
          <a:xfrm>
            <a:off x="609600" y="2362200"/>
            <a:ext cx="1219200" cy="0"/>
          </a:xfrm>
          <a:prstGeom prst="line">
            <a:avLst/>
          </a:prstGeom>
          <a:noFill/>
          <a:ln w="9525">
            <a:solidFill>
              <a:schemeClr val="tx1"/>
            </a:solidFill>
            <a:round/>
            <a:headEnd/>
            <a:tailEnd type="triangle" w="med" len="med"/>
          </a:ln>
        </p:spPr>
        <p:txBody>
          <a:bodyPr/>
          <a:lstStyle/>
          <a:p>
            <a:endParaRPr lang="en-US"/>
          </a:p>
        </p:txBody>
      </p:sp>
      <p:sp>
        <p:nvSpPr>
          <p:cNvPr id="38982" name="Line 78"/>
          <p:cNvSpPr>
            <a:spLocks noChangeShapeType="1"/>
          </p:cNvSpPr>
          <p:nvPr/>
        </p:nvSpPr>
        <p:spPr bwMode="auto">
          <a:xfrm flipH="1">
            <a:off x="3429000" y="2286000"/>
            <a:ext cx="1447800" cy="0"/>
          </a:xfrm>
          <a:prstGeom prst="line">
            <a:avLst/>
          </a:prstGeom>
          <a:noFill/>
          <a:ln w="9525">
            <a:solidFill>
              <a:schemeClr val="tx1"/>
            </a:solidFill>
            <a:round/>
            <a:headEnd/>
            <a:tailEnd type="triangle" w="med" len="med"/>
          </a:ln>
        </p:spPr>
        <p:txBody>
          <a:bodyPr/>
          <a:lstStyle/>
          <a:p>
            <a:endParaRPr lang="en-US"/>
          </a:p>
        </p:txBody>
      </p:sp>
      <p:sp>
        <p:nvSpPr>
          <p:cNvPr id="38983" name="Rectangle 79"/>
          <p:cNvSpPr>
            <a:spLocks noChangeArrowheads="1"/>
          </p:cNvSpPr>
          <p:nvPr/>
        </p:nvSpPr>
        <p:spPr bwMode="auto">
          <a:xfrm>
            <a:off x="228600" y="3124200"/>
            <a:ext cx="8763000" cy="2286000"/>
          </a:xfrm>
          <a:prstGeom prst="rect">
            <a:avLst/>
          </a:prstGeom>
          <a:solidFill>
            <a:schemeClr val="accent1"/>
          </a:solidFill>
          <a:ln w="9525">
            <a:solidFill>
              <a:schemeClr val="tx1"/>
            </a:solidFill>
            <a:miter lim="800000"/>
            <a:headEnd/>
            <a:tailEnd/>
          </a:ln>
        </p:spPr>
        <p:txBody>
          <a:bodyPr wrap="none" anchor="ctr"/>
          <a:lstStyle/>
          <a:p>
            <a:r>
              <a:rPr lang="en-US"/>
              <a:t>Logical address is divided into two parts , 12 bit offset within a page and 20 bit </a:t>
            </a:r>
          </a:p>
          <a:p>
            <a:r>
              <a:rPr lang="en-US"/>
              <a:t>page number</a:t>
            </a:r>
          </a:p>
          <a:p>
            <a:endParaRPr lang="en-US"/>
          </a:p>
          <a:p>
            <a:r>
              <a:rPr lang="en-US"/>
              <a:t>This logical address is translated to 32 Bit Physical address consisting of 12 bit</a:t>
            </a:r>
          </a:p>
          <a:p>
            <a:r>
              <a:rPr lang="en-US"/>
              <a:t>Offset and 20 bit frame number</a:t>
            </a:r>
          </a:p>
          <a:p>
            <a:endParaRPr lang="en-US"/>
          </a:p>
          <a:p>
            <a:r>
              <a:rPr lang="en-US"/>
              <a:t>The address translation is the job of Memory management unit (MMU) Hardware</a:t>
            </a:r>
          </a:p>
        </p:txBody>
      </p:sp>
      <p:sp>
        <p:nvSpPr>
          <p:cNvPr id="38984" name="Text Box 81"/>
          <p:cNvSpPr txBox="1">
            <a:spLocks noChangeArrowheads="1"/>
          </p:cNvSpPr>
          <p:nvPr/>
        </p:nvSpPr>
        <p:spPr bwMode="auto">
          <a:xfrm>
            <a:off x="685800" y="3160713"/>
            <a:ext cx="7924800" cy="366712"/>
          </a:xfrm>
          <a:prstGeom prst="rect">
            <a:avLst/>
          </a:prstGeom>
          <a:noFill/>
          <a:ln w="9525">
            <a:noFill/>
            <a:miter lim="800000"/>
            <a:headEnd/>
            <a:tailEnd/>
          </a:ln>
        </p:spPr>
        <p:txBody>
          <a:bodyPr>
            <a:spAutoFit/>
          </a:bodyPr>
          <a:lstStyle/>
          <a:p>
            <a:endParaRPr lang="en-US"/>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4"/>
          <p:cNvSpPr>
            <a:spLocks noGrp="1" noChangeArrowheads="1"/>
          </p:cNvSpPr>
          <p:nvPr>
            <p:ph type="title"/>
          </p:nvPr>
        </p:nvSpPr>
        <p:spPr>
          <a:xfrm>
            <a:off x="152400" y="152400"/>
            <a:ext cx="8839200" cy="944563"/>
          </a:xfrm>
          <a:noFill/>
        </p:spPr>
        <p:txBody>
          <a:bodyPr/>
          <a:lstStyle/>
          <a:p>
            <a:pPr eaLnBrk="1" hangingPunct="1"/>
            <a:r>
              <a:rPr lang="en-US" smtClean="0"/>
              <a:t>Address Translation Architecture </a:t>
            </a:r>
          </a:p>
        </p:txBody>
      </p:sp>
      <p:pic>
        <p:nvPicPr>
          <p:cNvPr id="39939" name="Picture 5"/>
          <p:cNvPicPr>
            <a:picLocks noChangeAspect="1" noChangeArrowheads="1"/>
          </p:cNvPicPr>
          <p:nvPr/>
        </p:nvPicPr>
        <p:blipFill>
          <a:blip r:embed="rId3" cstate="print"/>
          <a:srcRect l="2158" t="674" r="1976" b="674"/>
          <a:stretch>
            <a:fillRect/>
          </a:stretch>
        </p:blipFill>
        <p:spPr bwMode="auto">
          <a:xfrm>
            <a:off x="1219200" y="1219200"/>
            <a:ext cx="6680200" cy="535463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3"/>
          <p:cNvSpPr>
            <a:spLocks noGrp="1" noChangeArrowheads="1"/>
          </p:cNvSpPr>
          <p:nvPr>
            <p:ph type="body" idx="1"/>
          </p:nvPr>
        </p:nvSpPr>
        <p:spPr>
          <a:xfrm>
            <a:off x="0" y="304800"/>
            <a:ext cx="9144000" cy="5821363"/>
          </a:xfrm>
        </p:spPr>
        <p:txBody>
          <a:bodyPr/>
          <a:lstStyle/>
          <a:p>
            <a:pPr eaLnBrk="1" hangingPunct="1"/>
            <a:r>
              <a:rPr lang="en-US" smtClean="0"/>
              <a:t>To meet the contradictory  design requirement , organize memory in hierarchical manner</a:t>
            </a:r>
          </a:p>
          <a:p>
            <a:pPr eaLnBrk="1" hangingPunct="1">
              <a:buFontTx/>
              <a:buNone/>
            </a:pPr>
            <a:endParaRPr lang="en-US" smtClean="0"/>
          </a:p>
        </p:txBody>
      </p:sp>
      <p:pic>
        <p:nvPicPr>
          <p:cNvPr id="4099" name="Picture 4"/>
          <p:cNvPicPr>
            <a:picLocks noChangeAspect="1" noChangeArrowheads="1"/>
          </p:cNvPicPr>
          <p:nvPr/>
        </p:nvPicPr>
        <p:blipFill>
          <a:blip r:embed="rId3" cstate="print"/>
          <a:srcRect l="2751" t="1303" r="2591" b="568"/>
          <a:stretch>
            <a:fillRect/>
          </a:stretch>
        </p:blipFill>
        <p:spPr bwMode="auto">
          <a:xfrm>
            <a:off x="990600" y="1828800"/>
            <a:ext cx="7315200" cy="46482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4"/>
          <p:cNvSpPr>
            <a:spLocks noGrp="1" noChangeArrowheads="1"/>
          </p:cNvSpPr>
          <p:nvPr>
            <p:ph type="title"/>
          </p:nvPr>
        </p:nvSpPr>
        <p:spPr>
          <a:xfrm>
            <a:off x="457200" y="274638"/>
            <a:ext cx="8229600" cy="563562"/>
          </a:xfrm>
          <a:noFill/>
        </p:spPr>
        <p:txBody>
          <a:bodyPr/>
          <a:lstStyle/>
          <a:p>
            <a:pPr eaLnBrk="1" hangingPunct="1"/>
            <a:r>
              <a:rPr lang="en-US" sz="4000" smtClean="0"/>
              <a:t>Paging Example </a:t>
            </a:r>
          </a:p>
        </p:txBody>
      </p:sp>
      <p:pic>
        <p:nvPicPr>
          <p:cNvPr id="40963" name="Picture 5"/>
          <p:cNvPicPr>
            <a:picLocks noChangeAspect="1" noChangeArrowheads="1"/>
          </p:cNvPicPr>
          <p:nvPr/>
        </p:nvPicPr>
        <p:blipFill>
          <a:blip r:embed="rId3" cstate="print"/>
          <a:srcRect l="7840" t="800" r="7520" b="999"/>
          <a:stretch>
            <a:fillRect/>
          </a:stretch>
        </p:blipFill>
        <p:spPr bwMode="auto">
          <a:xfrm>
            <a:off x="1752600" y="1447800"/>
            <a:ext cx="5324475" cy="42195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6" name="Picture 4" descr="7_9a"/>
          <p:cNvPicPr>
            <a:picLocks noChangeAspect="1" noChangeArrowheads="1"/>
          </p:cNvPicPr>
          <p:nvPr/>
        </p:nvPicPr>
        <p:blipFill>
          <a:blip r:embed="rId3" cstate="print"/>
          <a:srcRect/>
          <a:stretch>
            <a:fillRect/>
          </a:stretch>
        </p:blipFill>
        <p:spPr bwMode="auto">
          <a:xfrm>
            <a:off x="971550" y="344488"/>
            <a:ext cx="7816850" cy="564991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0" name="Picture 2" descr="7_9b"/>
          <p:cNvPicPr>
            <a:picLocks noChangeAspect="1" noChangeArrowheads="1"/>
          </p:cNvPicPr>
          <p:nvPr/>
        </p:nvPicPr>
        <p:blipFill>
          <a:blip r:embed="rId3" cstate="print"/>
          <a:srcRect/>
          <a:stretch>
            <a:fillRect/>
          </a:stretch>
        </p:blipFill>
        <p:spPr bwMode="auto">
          <a:xfrm>
            <a:off x="742950" y="611188"/>
            <a:ext cx="8058150" cy="561181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4" name="Picture 2" descr="7_10"/>
          <p:cNvPicPr>
            <a:picLocks noChangeAspect="1" noChangeArrowheads="1"/>
          </p:cNvPicPr>
          <p:nvPr/>
        </p:nvPicPr>
        <p:blipFill>
          <a:blip r:embed="rId3" cstate="print"/>
          <a:srcRect/>
          <a:stretch>
            <a:fillRect/>
          </a:stretch>
        </p:blipFill>
        <p:spPr bwMode="auto">
          <a:xfrm>
            <a:off x="800100" y="1550988"/>
            <a:ext cx="7715250" cy="4370387"/>
          </a:xfrm>
          <a:prstGeom prst="rect">
            <a:avLst/>
          </a:prstGeom>
          <a:noFill/>
          <a:ln w="9525">
            <a:noFill/>
            <a:miter lim="800000"/>
            <a:headEnd/>
            <a:tailEnd/>
          </a:ln>
        </p:spPr>
      </p:pic>
      <p:sp>
        <p:nvSpPr>
          <p:cNvPr id="3" name="Content Placeholder 2"/>
          <p:cNvSpPr>
            <a:spLocks noGrp="1"/>
          </p:cNvSpPr>
          <p:nvPr>
            <p:ph/>
          </p:nvPr>
        </p:nvSpPr>
        <p:spPr/>
        <p:txBody>
          <a:bodyPr/>
          <a:lstStyle/>
          <a:p>
            <a:endParaRPr lang="en-US" dirty="0"/>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Memory management </a:t>
            </a:r>
            <a:endParaRPr lang="en-US" dirty="0"/>
          </a:p>
        </p:txBody>
      </p:sp>
      <p:sp>
        <p:nvSpPr>
          <p:cNvPr id="4" name="Content Placeholder 3"/>
          <p:cNvSpPr>
            <a:spLocks noGrp="1"/>
          </p:cNvSpPr>
          <p:nvPr>
            <p:ph idx="1"/>
          </p:nvPr>
        </p:nvSpPr>
        <p:spPr/>
        <p:txBody>
          <a:bodyPr/>
          <a:lstStyle/>
          <a:p>
            <a:r>
              <a:rPr lang="en-US" dirty="0" smtClean="0"/>
              <a:t>We have learnt </a:t>
            </a:r>
          </a:p>
          <a:p>
            <a:pPr lvl="1"/>
            <a:r>
              <a:rPr lang="en-US" dirty="0" smtClean="0"/>
              <a:t>What is memory &amp; types of memory</a:t>
            </a:r>
          </a:p>
          <a:p>
            <a:pPr lvl="1"/>
            <a:r>
              <a:rPr lang="en-US" dirty="0" smtClean="0"/>
              <a:t> Memory partitioning </a:t>
            </a:r>
          </a:p>
          <a:p>
            <a:pPr lvl="1"/>
            <a:r>
              <a:rPr lang="en-US" dirty="0" smtClean="0"/>
              <a:t>Memory management techniques</a:t>
            </a:r>
          </a:p>
          <a:p>
            <a:pPr lvl="2"/>
            <a:r>
              <a:rPr lang="en-US" dirty="0" smtClean="0"/>
              <a:t>Paging</a:t>
            </a:r>
          </a:p>
          <a:p>
            <a:pPr lvl="2"/>
            <a:r>
              <a:rPr lang="en-US" dirty="0" smtClean="0"/>
              <a:t>Segmentation </a:t>
            </a:r>
            <a:endParaRPr lang="en-US" dirty="0"/>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Paging   (</a:t>
            </a:r>
            <a:r>
              <a:rPr lang="en-US" dirty="0" err="1" smtClean="0"/>
              <a:t>contd</a:t>
            </a:r>
            <a:r>
              <a:rPr lang="en-US" dirty="0" smtClean="0"/>
              <a:t>) </a:t>
            </a:r>
            <a:endParaRPr lang="en-US" dirty="0"/>
          </a:p>
        </p:txBody>
      </p:sp>
      <p:sp>
        <p:nvSpPr>
          <p:cNvPr id="45058" name="Rectangle 2"/>
          <p:cNvSpPr>
            <a:spLocks noGrp="1" noChangeArrowheads="1"/>
          </p:cNvSpPr>
          <p:nvPr>
            <p:ph idx="1"/>
          </p:nvPr>
        </p:nvSpPr>
        <p:spPr>
          <a:xfrm>
            <a:off x="228600" y="1600200"/>
            <a:ext cx="8686800" cy="5029200"/>
          </a:xfrm>
        </p:spPr>
        <p:txBody>
          <a:bodyPr/>
          <a:lstStyle/>
          <a:p>
            <a:pPr eaLnBrk="1" hangingPunct="1">
              <a:lnSpc>
                <a:spcPct val="90000"/>
              </a:lnSpc>
            </a:pPr>
            <a:r>
              <a:rPr lang="en-US" sz="2400" dirty="0" smtClean="0"/>
              <a:t>Internal fragmentation results</a:t>
            </a:r>
          </a:p>
          <a:p>
            <a:pPr eaLnBrk="1" hangingPunct="1">
              <a:lnSpc>
                <a:spcPct val="90000"/>
              </a:lnSpc>
            </a:pPr>
            <a:r>
              <a:rPr lang="en-US" sz="2400" dirty="0" smtClean="0"/>
              <a:t>To reduce internal fragmentation we need to reduce the page size.</a:t>
            </a:r>
          </a:p>
          <a:p>
            <a:pPr eaLnBrk="1" hangingPunct="1">
              <a:lnSpc>
                <a:spcPct val="90000"/>
              </a:lnSpc>
            </a:pPr>
            <a:r>
              <a:rPr lang="en-US" sz="2400" dirty="0" smtClean="0"/>
              <a:t>If page size is small there will be an overhead of page table entry.</a:t>
            </a:r>
          </a:p>
          <a:p>
            <a:pPr eaLnBrk="1" hangingPunct="1">
              <a:lnSpc>
                <a:spcPct val="90000"/>
              </a:lnSpc>
            </a:pPr>
            <a:r>
              <a:rPr lang="en-US" sz="2400" dirty="0" smtClean="0"/>
              <a:t>Page sizes now in use are typically between 4KB and 8KB.</a:t>
            </a:r>
          </a:p>
          <a:p>
            <a:pPr eaLnBrk="1" hangingPunct="1">
              <a:lnSpc>
                <a:spcPct val="90000"/>
              </a:lnSpc>
            </a:pPr>
            <a:r>
              <a:rPr lang="en-US" sz="2400" dirty="0" smtClean="0"/>
              <a:t>Some CPU and kernel supports multiple page sizes. Example : Solaris  8KB and 4MB pages</a:t>
            </a:r>
          </a:p>
          <a:p>
            <a:pPr eaLnBrk="1" hangingPunct="1">
              <a:lnSpc>
                <a:spcPct val="90000"/>
              </a:lnSpc>
            </a:pPr>
            <a:r>
              <a:rPr lang="en-US" sz="2400" dirty="0" smtClean="0"/>
              <a:t>Main advantage of paging is the separation of user view of memory &amp; actual physical memory.</a:t>
            </a:r>
          </a:p>
          <a:p>
            <a:pPr eaLnBrk="1" hangingPunct="1">
              <a:lnSpc>
                <a:spcPct val="90000"/>
              </a:lnSpc>
            </a:pPr>
            <a:r>
              <a:rPr lang="en-US" sz="2400" dirty="0" smtClean="0"/>
              <a:t>User process cannot access memory outside of its page table.</a:t>
            </a:r>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itle 1"/>
          <p:cNvSpPr>
            <a:spLocks noGrp="1"/>
          </p:cNvSpPr>
          <p:nvPr>
            <p:ph type="title"/>
          </p:nvPr>
        </p:nvSpPr>
        <p:spPr/>
        <p:txBody>
          <a:bodyPr/>
          <a:lstStyle/>
          <a:p>
            <a:r>
              <a:rPr lang="en-US" smtClean="0"/>
              <a:t>Implementation Issues</a:t>
            </a:r>
          </a:p>
        </p:txBody>
      </p:sp>
      <p:sp>
        <p:nvSpPr>
          <p:cNvPr id="46083" name="Content Placeholder 2"/>
          <p:cNvSpPr>
            <a:spLocks noGrp="1"/>
          </p:cNvSpPr>
          <p:nvPr>
            <p:ph idx="1"/>
          </p:nvPr>
        </p:nvSpPr>
        <p:spPr>
          <a:xfrm>
            <a:off x="152400" y="1600200"/>
            <a:ext cx="8763000" cy="4525963"/>
          </a:xfrm>
        </p:spPr>
        <p:txBody>
          <a:bodyPr/>
          <a:lstStyle/>
          <a:p>
            <a:r>
              <a:rPr lang="en-US" smtClean="0"/>
              <a:t>Where does page table resides in memory ?</a:t>
            </a:r>
          </a:p>
          <a:p>
            <a:r>
              <a:rPr lang="en-US" smtClean="0"/>
              <a:t>What is the minimum number of frame that can be allocated?</a:t>
            </a:r>
          </a:p>
          <a:p>
            <a:r>
              <a:rPr lang="en-US" smtClean="0"/>
              <a:t>How to reduce page table size?</a:t>
            </a:r>
          </a:p>
          <a:p>
            <a:pPr>
              <a:buFontTx/>
              <a:buNone/>
            </a:pPr>
            <a:endParaRPr lang="en-US" smtClean="0"/>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7165" name="Group 61"/>
          <p:cNvGraphicFramePr>
            <a:graphicFrameLocks noGrp="1"/>
          </p:cNvGraphicFramePr>
          <p:nvPr>
            <p:ph/>
          </p:nvPr>
        </p:nvGraphicFramePr>
        <p:xfrm>
          <a:off x="609600" y="1295400"/>
          <a:ext cx="8229600" cy="685800"/>
        </p:xfrm>
        <a:graphic>
          <a:graphicData uri="http://schemas.openxmlformats.org/drawingml/2006/table">
            <a:tbl>
              <a:tblPr/>
              <a:tblGrid>
                <a:gridCol w="330200"/>
                <a:gridCol w="327025"/>
                <a:gridCol w="330200"/>
                <a:gridCol w="328613"/>
                <a:gridCol w="330200"/>
                <a:gridCol w="330200"/>
                <a:gridCol w="327025"/>
                <a:gridCol w="330200"/>
                <a:gridCol w="328612"/>
                <a:gridCol w="330200"/>
                <a:gridCol w="330200"/>
                <a:gridCol w="327025"/>
                <a:gridCol w="330200"/>
                <a:gridCol w="328613"/>
                <a:gridCol w="328612"/>
                <a:gridCol w="330200"/>
                <a:gridCol w="328613"/>
                <a:gridCol w="330200"/>
                <a:gridCol w="327025"/>
                <a:gridCol w="330200"/>
                <a:gridCol w="330200"/>
                <a:gridCol w="328612"/>
                <a:gridCol w="330200"/>
                <a:gridCol w="327025"/>
                <a:gridCol w="330200"/>
              </a:tblGrid>
              <a:tr h="6858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dirty="0" smtClean="0">
                        <a:ln>
                          <a:noFill/>
                        </a:ln>
                        <a:solidFill>
                          <a:schemeClr val="tx1"/>
                        </a:solidFill>
                        <a:effectLst/>
                        <a:latin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dirty="0" smtClean="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dirty="0" smtClean="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dirty="0" smtClean="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38968" name="Text Box 62"/>
          <p:cNvSpPr txBox="1">
            <a:spLocks noChangeArrowheads="1"/>
          </p:cNvSpPr>
          <p:nvPr/>
        </p:nvSpPr>
        <p:spPr bwMode="auto">
          <a:xfrm>
            <a:off x="533400" y="838200"/>
            <a:ext cx="438150" cy="366713"/>
          </a:xfrm>
          <a:prstGeom prst="rect">
            <a:avLst/>
          </a:prstGeom>
          <a:noFill/>
          <a:ln w="9525">
            <a:noFill/>
            <a:miter lim="800000"/>
            <a:headEnd/>
            <a:tailEnd/>
          </a:ln>
        </p:spPr>
        <p:txBody>
          <a:bodyPr wrap="none">
            <a:spAutoFit/>
          </a:bodyPr>
          <a:lstStyle/>
          <a:p>
            <a:r>
              <a:rPr lang="en-US" dirty="0"/>
              <a:t>31</a:t>
            </a:r>
          </a:p>
        </p:txBody>
      </p:sp>
      <p:sp>
        <p:nvSpPr>
          <p:cNvPr id="38969" name="Text Box 63"/>
          <p:cNvSpPr txBox="1">
            <a:spLocks noChangeArrowheads="1"/>
          </p:cNvSpPr>
          <p:nvPr/>
        </p:nvSpPr>
        <p:spPr bwMode="auto">
          <a:xfrm>
            <a:off x="8610600" y="838200"/>
            <a:ext cx="311150" cy="366713"/>
          </a:xfrm>
          <a:prstGeom prst="rect">
            <a:avLst/>
          </a:prstGeom>
          <a:noFill/>
          <a:ln w="9525">
            <a:noFill/>
            <a:miter lim="800000"/>
            <a:headEnd/>
            <a:tailEnd/>
          </a:ln>
        </p:spPr>
        <p:txBody>
          <a:bodyPr wrap="none">
            <a:spAutoFit/>
          </a:bodyPr>
          <a:lstStyle/>
          <a:p>
            <a:r>
              <a:rPr lang="en-US"/>
              <a:t>0</a:t>
            </a:r>
          </a:p>
        </p:txBody>
      </p:sp>
      <p:sp>
        <p:nvSpPr>
          <p:cNvPr id="38970" name="Text Box 64"/>
          <p:cNvSpPr txBox="1">
            <a:spLocks noChangeArrowheads="1"/>
          </p:cNvSpPr>
          <p:nvPr/>
        </p:nvSpPr>
        <p:spPr bwMode="auto">
          <a:xfrm>
            <a:off x="8229600" y="838200"/>
            <a:ext cx="311150" cy="366713"/>
          </a:xfrm>
          <a:prstGeom prst="rect">
            <a:avLst/>
          </a:prstGeom>
          <a:noFill/>
          <a:ln w="9525">
            <a:noFill/>
            <a:miter lim="800000"/>
            <a:headEnd/>
            <a:tailEnd/>
          </a:ln>
        </p:spPr>
        <p:txBody>
          <a:bodyPr wrap="none">
            <a:spAutoFit/>
          </a:bodyPr>
          <a:lstStyle/>
          <a:p>
            <a:r>
              <a:rPr lang="en-US"/>
              <a:t>1</a:t>
            </a:r>
          </a:p>
        </p:txBody>
      </p:sp>
      <p:sp>
        <p:nvSpPr>
          <p:cNvPr id="38971" name="Text Box 65"/>
          <p:cNvSpPr txBox="1">
            <a:spLocks noChangeArrowheads="1"/>
          </p:cNvSpPr>
          <p:nvPr/>
        </p:nvSpPr>
        <p:spPr bwMode="auto">
          <a:xfrm>
            <a:off x="7848600" y="838200"/>
            <a:ext cx="311150" cy="366713"/>
          </a:xfrm>
          <a:prstGeom prst="rect">
            <a:avLst/>
          </a:prstGeom>
          <a:noFill/>
          <a:ln w="9525">
            <a:noFill/>
            <a:miter lim="800000"/>
            <a:headEnd/>
            <a:tailEnd/>
          </a:ln>
        </p:spPr>
        <p:txBody>
          <a:bodyPr wrap="none">
            <a:spAutoFit/>
          </a:bodyPr>
          <a:lstStyle/>
          <a:p>
            <a:r>
              <a:rPr lang="en-US"/>
              <a:t>2</a:t>
            </a:r>
          </a:p>
        </p:txBody>
      </p:sp>
      <p:sp>
        <p:nvSpPr>
          <p:cNvPr id="38972" name="Line 66"/>
          <p:cNvSpPr>
            <a:spLocks noChangeShapeType="1"/>
          </p:cNvSpPr>
          <p:nvPr/>
        </p:nvSpPr>
        <p:spPr bwMode="auto">
          <a:xfrm>
            <a:off x="4876800" y="2133600"/>
            <a:ext cx="0" cy="381000"/>
          </a:xfrm>
          <a:prstGeom prst="line">
            <a:avLst/>
          </a:prstGeom>
          <a:noFill/>
          <a:ln w="9525">
            <a:solidFill>
              <a:schemeClr val="tx1"/>
            </a:solidFill>
            <a:round/>
            <a:headEnd/>
            <a:tailEnd/>
          </a:ln>
        </p:spPr>
        <p:txBody>
          <a:bodyPr/>
          <a:lstStyle/>
          <a:p>
            <a:endParaRPr lang="en-US"/>
          </a:p>
        </p:txBody>
      </p:sp>
      <p:sp>
        <p:nvSpPr>
          <p:cNvPr id="38973" name="Line 67"/>
          <p:cNvSpPr>
            <a:spLocks noChangeShapeType="1"/>
          </p:cNvSpPr>
          <p:nvPr/>
        </p:nvSpPr>
        <p:spPr bwMode="auto">
          <a:xfrm>
            <a:off x="8839200" y="2057400"/>
            <a:ext cx="0" cy="457200"/>
          </a:xfrm>
          <a:prstGeom prst="line">
            <a:avLst/>
          </a:prstGeom>
          <a:noFill/>
          <a:ln w="9525">
            <a:solidFill>
              <a:schemeClr val="tx1"/>
            </a:solidFill>
            <a:round/>
            <a:headEnd/>
            <a:tailEnd/>
          </a:ln>
        </p:spPr>
        <p:txBody>
          <a:bodyPr/>
          <a:lstStyle/>
          <a:p>
            <a:endParaRPr lang="en-US"/>
          </a:p>
        </p:txBody>
      </p:sp>
      <p:sp>
        <p:nvSpPr>
          <p:cNvPr id="38974" name="Text Box 69"/>
          <p:cNvSpPr txBox="1">
            <a:spLocks noChangeArrowheads="1"/>
          </p:cNvSpPr>
          <p:nvPr/>
        </p:nvSpPr>
        <p:spPr bwMode="auto">
          <a:xfrm>
            <a:off x="6324600" y="2057400"/>
            <a:ext cx="742950" cy="366713"/>
          </a:xfrm>
          <a:prstGeom prst="rect">
            <a:avLst/>
          </a:prstGeom>
          <a:noFill/>
          <a:ln w="9525">
            <a:noFill/>
            <a:miter lim="800000"/>
            <a:headEnd/>
            <a:tailEnd/>
          </a:ln>
        </p:spPr>
        <p:txBody>
          <a:bodyPr wrap="none">
            <a:spAutoFit/>
          </a:bodyPr>
          <a:lstStyle/>
          <a:p>
            <a:r>
              <a:rPr lang="en-US"/>
              <a:t>offset</a:t>
            </a:r>
          </a:p>
        </p:txBody>
      </p:sp>
      <p:sp>
        <p:nvSpPr>
          <p:cNvPr id="38975" name="Text Box 70"/>
          <p:cNvSpPr txBox="1">
            <a:spLocks noChangeArrowheads="1"/>
          </p:cNvSpPr>
          <p:nvPr/>
        </p:nvSpPr>
        <p:spPr bwMode="auto">
          <a:xfrm>
            <a:off x="1905000" y="2133600"/>
            <a:ext cx="1657350" cy="366713"/>
          </a:xfrm>
          <a:prstGeom prst="rect">
            <a:avLst/>
          </a:prstGeom>
          <a:noFill/>
          <a:ln w="9525">
            <a:noFill/>
            <a:miter lim="800000"/>
            <a:headEnd/>
            <a:tailEnd/>
          </a:ln>
        </p:spPr>
        <p:txBody>
          <a:bodyPr wrap="none">
            <a:spAutoFit/>
          </a:bodyPr>
          <a:lstStyle/>
          <a:p>
            <a:r>
              <a:rPr lang="en-US"/>
              <a:t>Page Number </a:t>
            </a:r>
          </a:p>
        </p:txBody>
      </p:sp>
      <p:sp>
        <p:nvSpPr>
          <p:cNvPr id="38976" name="Text Box 71"/>
          <p:cNvSpPr txBox="1">
            <a:spLocks noChangeArrowheads="1"/>
          </p:cNvSpPr>
          <p:nvPr/>
        </p:nvSpPr>
        <p:spPr bwMode="auto">
          <a:xfrm>
            <a:off x="1355725" y="188913"/>
            <a:ext cx="4511675" cy="457200"/>
          </a:xfrm>
          <a:prstGeom prst="rect">
            <a:avLst/>
          </a:prstGeom>
          <a:noFill/>
          <a:ln w="9525">
            <a:noFill/>
            <a:miter lim="800000"/>
            <a:headEnd/>
            <a:tailEnd/>
          </a:ln>
        </p:spPr>
        <p:txBody>
          <a:bodyPr>
            <a:spAutoFit/>
          </a:bodyPr>
          <a:lstStyle/>
          <a:p>
            <a:r>
              <a:rPr lang="en-US" sz="2400" dirty="0"/>
              <a:t>Logical Address</a:t>
            </a:r>
          </a:p>
        </p:txBody>
      </p:sp>
      <p:sp>
        <p:nvSpPr>
          <p:cNvPr id="38977" name="Text Box 72"/>
          <p:cNvSpPr txBox="1">
            <a:spLocks noChangeArrowheads="1"/>
          </p:cNvSpPr>
          <p:nvPr/>
        </p:nvSpPr>
        <p:spPr bwMode="auto">
          <a:xfrm>
            <a:off x="4800600" y="838200"/>
            <a:ext cx="438150" cy="366713"/>
          </a:xfrm>
          <a:prstGeom prst="rect">
            <a:avLst/>
          </a:prstGeom>
          <a:noFill/>
          <a:ln w="9525">
            <a:noFill/>
            <a:miter lim="800000"/>
            <a:headEnd/>
            <a:tailEnd/>
          </a:ln>
        </p:spPr>
        <p:txBody>
          <a:bodyPr wrap="none">
            <a:spAutoFit/>
          </a:bodyPr>
          <a:lstStyle/>
          <a:p>
            <a:r>
              <a:rPr lang="en-US"/>
              <a:t>11</a:t>
            </a:r>
          </a:p>
        </p:txBody>
      </p:sp>
      <p:sp>
        <p:nvSpPr>
          <p:cNvPr id="38978" name="Line 73"/>
          <p:cNvSpPr>
            <a:spLocks noChangeShapeType="1"/>
          </p:cNvSpPr>
          <p:nvPr/>
        </p:nvSpPr>
        <p:spPr bwMode="auto">
          <a:xfrm>
            <a:off x="4876800" y="2286000"/>
            <a:ext cx="1447800" cy="0"/>
          </a:xfrm>
          <a:prstGeom prst="line">
            <a:avLst/>
          </a:prstGeom>
          <a:noFill/>
          <a:ln w="9525">
            <a:solidFill>
              <a:schemeClr val="tx1"/>
            </a:solidFill>
            <a:round/>
            <a:headEnd/>
            <a:tailEnd type="triangle" w="med" len="med"/>
          </a:ln>
        </p:spPr>
        <p:txBody>
          <a:bodyPr/>
          <a:lstStyle/>
          <a:p>
            <a:endParaRPr lang="en-US"/>
          </a:p>
        </p:txBody>
      </p:sp>
      <p:sp>
        <p:nvSpPr>
          <p:cNvPr id="38979" name="Line 74"/>
          <p:cNvSpPr>
            <a:spLocks noChangeShapeType="1"/>
          </p:cNvSpPr>
          <p:nvPr/>
        </p:nvSpPr>
        <p:spPr bwMode="auto">
          <a:xfrm flipH="1">
            <a:off x="7086600" y="2286000"/>
            <a:ext cx="1752600" cy="0"/>
          </a:xfrm>
          <a:prstGeom prst="line">
            <a:avLst/>
          </a:prstGeom>
          <a:noFill/>
          <a:ln w="9525">
            <a:solidFill>
              <a:schemeClr val="tx1"/>
            </a:solidFill>
            <a:round/>
            <a:headEnd/>
            <a:tailEnd type="triangle" w="med" len="med"/>
          </a:ln>
        </p:spPr>
        <p:txBody>
          <a:bodyPr/>
          <a:lstStyle/>
          <a:p>
            <a:endParaRPr lang="en-US"/>
          </a:p>
        </p:txBody>
      </p:sp>
      <p:sp>
        <p:nvSpPr>
          <p:cNvPr id="38980" name="Line 76"/>
          <p:cNvSpPr>
            <a:spLocks noChangeShapeType="1"/>
          </p:cNvSpPr>
          <p:nvPr/>
        </p:nvSpPr>
        <p:spPr bwMode="auto">
          <a:xfrm>
            <a:off x="609600" y="2133600"/>
            <a:ext cx="0" cy="457200"/>
          </a:xfrm>
          <a:prstGeom prst="line">
            <a:avLst/>
          </a:prstGeom>
          <a:noFill/>
          <a:ln w="9525">
            <a:solidFill>
              <a:schemeClr val="tx1"/>
            </a:solidFill>
            <a:round/>
            <a:headEnd/>
            <a:tailEnd/>
          </a:ln>
        </p:spPr>
        <p:txBody>
          <a:bodyPr/>
          <a:lstStyle/>
          <a:p>
            <a:endParaRPr lang="en-US"/>
          </a:p>
        </p:txBody>
      </p:sp>
      <p:sp>
        <p:nvSpPr>
          <p:cNvPr id="38981" name="Line 77"/>
          <p:cNvSpPr>
            <a:spLocks noChangeShapeType="1"/>
          </p:cNvSpPr>
          <p:nvPr/>
        </p:nvSpPr>
        <p:spPr bwMode="auto">
          <a:xfrm>
            <a:off x="609600" y="2362200"/>
            <a:ext cx="1219200" cy="0"/>
          </a:xfrm>
          <a:prstGeom prst="line">
            <a:avLst/>
          </a:prstGeom>
          <a:noFill/>
          <a:ln w="9525">
            <a:solidFill>
              <a:schemeClr val="tx1"/>
            </a:solidFill>
            <a:round/>
            <a:headEnd/>
            <a:tailEnd type="triangle" w="med" len="med"/>
          </a:ln>
        </p:spPr>
        <p:txBody>
          <a:bodyPr/>
          <a:lstStyle/>
          <a:p>
            <a:endParaRPr lang="en-US"/>
          </a:p>
        </p:txBody>
      </p:sp>
      <p:sp>
        <p:nvSpPr>
          <p:cNvPr id="38982" name="Line 78"/>
          <p:cNvSpPr>
            <a:spLocks noChangeShapeType="1"/>
          </p:cNvSpPr>
          <p:nvPr/>
        </p:nvSpPr>
        <p:spPr bwMode="auto">
          <a:xfrm flipH="1">
            <a:off x="3429000" y="2286000"/>
            <a:ext cx="1447800" cy="0"/>
          </a:xfrm>
          <a:prstGeom prst="line">
            <a:avLst/>
          </a:prstGeom>
          <a:noFill/>
          <a:ln w="9525">
            <a:solidFill>
              <a:schemeClr val="tx1"/>
            </a:solidFill>
            <a:round/>
            <a:headEnd/>
            <a:tailEnd type="triangle" w="med" len="med"/>
          </a:ln>
        </p:spPr>
        <p:txBody>
          <a:bodyPr/>
          <a:lstStyle/>
          <a:p>
            <a:endParaRPr lang="en-US"/>
          </a:p>
        </p:txBody>
      </p:sp>
      <p:sp>
        <p:nvSpPr>
          <p:cNvPr id="38983" name="Rectangle 79"/>
          <p:cNvSpPr>
            <a:spLocks noChangeArrowheads="1"/>
          </p:cNvSpPr>
          <p:nvPr/>
        </p:nvSpPr>
        <p:spPr bwMode="auto">
          <a:xfrm>
            <a:off x="228600" y="3124200"/>
            <a:ext cx="8763000" cy="3124200"/>
          </a:xfrm>
          <a:prstGeom prst="rect">
            <a:avLst/>
          </a:prstGeom>
          <a:solidFill>
            <a:schemeClr val="accent1"/>
          </a:solidFill>
          <a:ln w="9525">
            <a:solidFill>
              <a:schemeClr val="tx1"/>
            </a:solidFill>
            <a:miter lim="800000"/>
            <a:headEnd/>
            <a:tailEnd/>
          </a:ln>
        </p:spPr>
        <p:txBody>
          <a:bodyPr wrap="none" anchor="ctr"/>
          <a:lstStyle/>
          <a:p>
            <a:r>
              <a:rPr lang="en-US" dirty="0" smtClean="0"/>
              <a:t>Logical </a:t>
            </a:r>
            <a:r>
              <a:rPr lang="en-US" dirty="0"/>
              <a:t>address is divided into two parts , 12 bit offset within a page and 20 bit </a:t>
            </a:r>
          </a:p>
          <a:p>
            <a:r>
              <a:rPr lang="en-US" dirty="0"/>
              <a:t>page number</a:t>
            </a:r>
          </a:p>
          <a:p>
            <a:endParaRPr lang="en-US" dirty="0"/>
          </a:p>
          <a:p>
            <a:r>
              <a:rPr lang="en-US" dirty="0"/>
              <a:t>This logical address is translated to 32 Bit Physical address consisting of 12 bit</a:t>
            </a:r>
          </a:p>
          <a:p>
            <a:r>
              <a:rPr lang="en-US" dirty="0"/>
              <a:t>Offset and 20 bit frame number</a:t>
            </a:r>
          </a:p>
          <a:p>
            <a:endParaRPr lang="en-US" dirty="0"/>
          </a:p>
          <a:p>
            <a:r>
              <a:rPr lang="en-US" dirty="0" smtClean="0"/>
              <a:t>For mapping the logical to physical address, we would require a minimum of 20 bit for</a:t>
            </a:r>
          </a:p>
          <a:p>
            <a:r>
              <a:rPr lang="en-US" dirty="0" smtClean="0"/>
              <a:t>Page no and 20 bit for frame number . A total of minimum 40 bits .</a:t>
            </a:r>
          </a:p>
        </p:txBody>
      </p:sp>
      <p:sp>
        <p:nvSpPr>
          <p:cNvPr id="38984" name="Text Box 81"/>
          <p:cNvSpPr txBox="1">
            <a:spLocks noChangeArrowheads="1"/>
          </p:cNvSpPr>
          <p:nvPr/>
        </p:nvSpPr>
        <p:spPr bwMode="auto">
          <a:xfrm>
            <a:off x="685800" y="3160713"/>
            <a:ext cx="7924800" cy="366712"/>
          </a:xfrm>
          <a:prstGeom prst="rect">
            <a:avLst/>
          </a:prstGeom>
          <a:noFill/>
          <a:ln w="9525">
            <a:noFill/>
            <a:miter lim="800000"/>
            <a:headEnd/>
            <a:tailEnd/>
          </a:ln>
        </p:spPr>
        <p:txBody>
          <a:bodyPr>
            <a:spAutoFit/>
          </a:bodyPr>
          <a:lstStyle/>
          <a:p>
            <a:endParaRPr lang="en-US"/>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274638"/>
            <a:ext cx="8229600" cy="792162"/>
          </a:xfrm>
        </p:spPr>
        <p:txBody>
          <a:bodyPr/>
          <a:lstStyle/>
          <a:p>
            <a:r>
              <a:rPr lang="en-US" dirty="0" smtClean="0"/>
              <a:t>Page Table </a:t>
            </a:r>
            <a:endParaRPr lang="en-US" dirty="0"/>
          </a:p>
        </p:txBody>
      </p:sp>
      <p:sp>
        <p:nvSpPr>
          <p:cNvPr id="8" name="Rectangle 7"/>
          <p:cNvSpPr/>
          <p:nvPr/>
        </p:nvSpPr>
        <p:spPr bwMode="auto">
          <a:xfrm>
            <a:off x="2667000" y="1828800"/>
            <a:ext cx="4953000" cy="236220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Page Number (20 bit )</a:t>
            </a:r>
            <a:r>
              <a:rPr kumimoji="0" lang="en-US" sz="1800" b="0" i="0" u="none" strike="noStrike" cap="none" normalizeH="0" baseline="0" dirty="0" smtClean="0">
                <a:ln>
                  <a:noFill/>
                </a:ln>
                <a:solidFill>
                  <a:schemeClr val="tx1"/>
                </a:solidFill>
                <a:effectLst/>
                <a:latin typeface="Arial" charset="0"/>
              </a:rPr>
              <a:t> </a:t>
            </a:r>
          </a:p>
        </p:txBody>
      </p:sp>
      <p:cxnSp>
        <p:nvCxnSpPr>
          <p:cNvPr id="10" name="Straight Connector 9"/>
          <p:cNvCxnSpPr>
            <a:stCxn id="8" idx="0"/>
            <a:endCxn id="8" idx="2"/>
          </p:cNvCxnSpPr>
          <p:nvPr/>
        </p:nvCxnSpPr>
        <p:spPr bwMode="auto">
          <a:xfrm>
            <a:off x="5143500" y="1828800"/>
            <a:ext cx="0" cy="236220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2" name="Straight Connector 11"/>
          <p:cNvCxnSpPr/>
          <p:nvPr/>
        </p:nvCxnSpPr>
        <p:spPr bwMode="auto">
          <a:xfrm>
            <a:off x="2667000" y="2286000"/>
            <a:ext cx="49530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4" name="Straight Connector 13"/>
          <p:cNvCxnSpPr/>
          <p:nvPr/>
        </p:nvCxnSpPr>
        <p:spPr bwMode="auto">
          <a:xfrm>
            <a:off x="2667000" y="2743200"/>
            <a:ext cx="49530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6" name="Straight Connector 15"/>
          <p:cNvCxnSpPr/>
          <p:nvPr/>
        </p:nvCxnSpPr>
        <p:spPr bwMode="auto">
          <a:xfrm>
            <a:off x="2667000" y="3276600"/>
            <a:ext cx="49530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8" name="Straight Connector 17"/>
          <p:cNvCxnSpPr/>
          <p:nvPr/>
        </p:nvCxnSpPr>
        <p:spPr bwMode="auto">
          <a:xfrm>
            <a:off x="2667000" y="3733800"/>
            <a:ext cx="49530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25" name="TextBox 24"/>
          <p:cNvSpPr txBox="1"/>
          <p:nvPr/>
        </p:nvSpPr>
        <p:spPr>
          <a:xfrm>
            <a:off x="5181600" y="1828800"/>
            <a:ext cx="2438400" cy="338554"/>
          </a:xfrm>
          <a:prstGeom prst="rect">
            <a:avLst/>
          </a:prstGeom>
          <a:noFill/>
        </p:spPr>
        <p:txBody>
          <a:bodyPr wrap="square" rtlCol="0">
            <a:spAutoFit/>
          </a:bodyPr>
          <a:lstStyle/>
          <a:p>
            <a:r>
              <a:rPr lang="en-US" sz="1600" dirty="0" smtClean="0"/>
              <a:t>Frame Number (20 Bit)</a:t>
            </a:r>
            <a:endParaRPr lang="en-US" sz="1600" dirty="0"/>
          </a:p>
        </p:txBody>
      </p:sp>
      <p:sp>
        <p:nvSpPr>
          <p:cNvPr id="33" name="TextBox 32"/>
          <p:cNvSpPr txBox="1"/>
          <p:nvPr/>
        </p:nvSpPr>
        <p:spPr>
          <a:xfrm>
            <a:off x="3505200" y="2362200"/>
            <a:ext cx="441146" cy="369332"/>
          </a:xfrm>
          <a:prstGeom prst="rect">
            <a:avLst/>
          </a:prstGeom>
          <a:noFill/>
        </p:spPr>
        <p:txBody>
          <a:bodyPr wrap="none" rtlCol="0">
            <a:spAutoFit/>
          </a:bodyPr>
          <a:lstStyle/>
          <a:p>
            <a:r>
              <a:rPr lang="en-US" dirty="0" smtClean="0"/>
              <a:t>12</a:t>
            </a:r>
            <a:endParaRPr lang="en-US" dirty="0"/>
          </a:p>
        </p:txBody>
      </p:sp>
      <p:sp>
        <p:nvSpPr>
          <p:cNvPr id="34" name="TextBox 33"/>
          <p:cNvSpPr txBox="1"/>
          <p:nvPr/>
        </p:nvSpPr>
        <p:spPr>
          <a:xfrm>
            <a:off x="6172200" y="2362200"/>
            <a:ext cx="441146" cy="369332"/>
          </a:xfrm>
          <a:prstGeom prst="rect">
            <a:avLst/>
          </a:prstGeom>
          <a:noFill/>
        </p:spPr>
        <p:txBody>
          <a:bodyPr wrap="none" rtlCol="0">
            <a:spAutoFit/>
          </a:bodyPr>
          <a:lstStyle/>
          <a:p>
            <a:r>
              <a:rPr lang="en-US" dirty="0" smtClean="0"/>
              <a:t>17</a:t>
            </a:r>
            <a:endParaRPr lang="en-US" dirty="0"/>
          </a:p>
        </p:txBody>
      </p:sp>
      <p:sp>
        <p:nvSpPr>
          <p:cNvPr id="35" name="TextBox 34"/>
          <p:cNvSpPr txBox="1"/>
          <p:nvPr/>
        </p:nvSpPr>
        <p:spPr>
          <a:xfrm>
            <a:off x="3505200" y="2819400"/>
            <a:ext cx="441146" cy="369332"/>
          </a:xfrm>
          <a:prstGeom prst="rect">
            <a:avLst/>
          </a:prstGeom>
          <a:noFill/>
        </p:spPr>
        <p:txBody>
          <a:bodyPr wrap="none" rtlCol="0">
            <a:spAutoFit/>
          </a:bodyPr>
          <a:lstStyle/>
          <a:p>
            <a:r>
              <a:rPr lang="en-US" dirty="0" smtClean="0"/>
              <a:t>13</a:t>
            </a:r>
            <a:endParaRPr lang="en-US" dirty="0"/>
          </a:p>
        </p:txBody>
      </p:sp>
      <p:sp>
        <p:nvSpPr>
          <p:cNvPr id="36" name="TextBox 35"/>
          <p:cNvSpPr txBox="1"/>
          <p:nvPr/>
        </p:nvSpPr>
        <p:spPr>
          <a:xfrm>
            <a:off x="6172200" y="2819400"/>
            <a:ext cx="441146" cy="369332"/>
          </a:xfrm>
          <a:prstGeom prst="rect">
            <a:avLst/>
          </a:prstGeom>
          <a:noFill/>
        </p:spPr>
        <p:txBody>
          <a:bodyPr wrap="none" rtlCol="0">
            <a:spAutoFit/>
          </a:bodyPr>
          <a:lstStyle/>
          <a:p>
            <a:r>
              <a:rPr lang="en-US" dirty="0" smtClean="0"/>
              <a:t>15</a:t>
            </a:r>
            <a:endParaRPr lang="en-US" dirty="0"/>
          </a:p>
        </p:txBody>
      </p:sp>
      <p:sp>
        <p:nvSpPr>
          <p:cNvPr id="37" name="TextBox 36"/>
          <p:cNvSpPr txBox="1"/>
          <p:nvPr/>
        </p:nvSpPr>
        <p:spPr>
          <a:xfrm>
            <a:off x="3581400" y="3276600"/>
            <a:ext cx="441146" cy="369332"/>
          </a:xfrm>
          <a:prstGeom prst="rect">
            <a:avLst/>
          </a:prstGeom>
          <a:noFill/>
        </p:spPr>
        <p:txBody>
          <a:bodyPr wrap="none" rtlCol="0">
            <a:spAutoFit/>
          </a:bodyPr>
          <a:lstStyle/>
          <a:p>
            <a:r>
              <a:rPr lang="en-US" dirty="0" smtClean="0"/>
              <a:t>20</a:t>
            </a:r>
            <a:endParaRPr lang="en-US" dirty="0"/>
          </a:p>
        </p:txBody>
      </p:sp>
      <p:sp>
        <p:nvSpPr>
          <p:cNvPr id="38" name="TextBox 37"/>
          <p:cNvSpPr txBox="1"/>
          <p:nvPr/>
        </p:nvSpPr>
        <p:spPr>
          <a:xfrm>
            <a:off x="6172200" y="3352800"/>
            <a:ext cx="441146" cy="369332"/>
          </a:xfrm>
          <a:prstGeom prst="rect">
            <a:avLst/>
          </a:prstGeom>
          <a:noFill/>
        </p:spPr>
        <p:txBody>
          <a:bodyPr wrap="none" rtlCol="0">
            <a:spAutoFit/>
          </a:bodyPr>
          <a:lstStyle/>
          <a:p>
            <a:r>
              <a:rPr lang="en-US" dirty="0" smtClean="0"/>
              <a:t>23</a:t>
            </a:r>
            <a:endParaRPr lang="en-US" dirty="0"/>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Page table design issue </a:t>
            </a:r>
            <a:endParaRPr lang="en-US" dirty="0"/>
          </a:p>
        </p:txBody>
      </p:sp>
      <p:sp>
        <p:nvSpPr>
          <p:cNvPr id="3" name="Content Placeholder 2"/>
          <p:cNvSpPr>
            <a:spLocks noGrp="1"/>
          </p:cNvSpPr>
          <p:nvPr>
            <p:ph idx="1"/>
          </p:nvPr>
        </p:nvSpPr>
        <p:spPr/>
        <p:txBody>
          <a:bodyPr/>
          <a:lstStyle/>
          <a:p>
            <a:r>
              <a:rPr lang="en-US" dirty="0" smtClean="0"/>
              <a:t>Since we have 20 bits for page  number the total number of pages supported by system  will be </a:t>
            </a:r>
            <a:r>
              <a:rPr lang="en-US" dirty="0" smtClean="0">
                <a:solidFill>
                  <a:srgbClr val="000000"/>
                </a:solidFill>
                <a:latin typeface="Times New Roman" pitchFamily="18" charset="0"/>
              </a:rPr>
              <a:t>2</a:t>
            </a:r>
            <a:r>
              <a:rPr lang="en-US" baseline="30000" dirty="0" smtClean="0">
                <a:solidFill>
                  <a:srgbClr val="000000"/>
                </a:solidFill>
                <a:latin typeface="Times New Roman" pitchFamily="18" charset="0"/>
              </a:rPr>
              <a:t>20  </a:t>
            </a:r>
            <a:r>
              <a:rPr lang="en-US" dirty="0" smtClean="0">
                <a:solidFill>
                  <a:srgbClr val="000000"/>
                </a:solidFill>
                <a:latin typeface="Times New Roman" pitchFamily="18" charset="0"/>
              </a:rPr>
              <a:t> = 1 M</a:t>
            </a:r>
          </a:p>
          <a:p>
            <a:r>
              <a:rPr lang="en-US" dirty="0" smtClean="0">
                <a:solidFill>
                  <a:srgbClr val="000000"/>
                </a:solidFill>
                <a:latin typeface="Times New Roman" pitchFamily="18" charset="0"/>
              </a:rPr>
              <a:t>Since each page table entry is 40 bit (5 byte), we may require a total of 5 MB space per process</a:t>
            </a:r>
          </a:p>
          <a:p>
            <a:r>
              <a:rPr lang="en-US" dirty="0" smtClean="0">
                <a:solidFill>
                  <a:srgbClr val="000000"/>
                </a:solidFill>
                <a:latin typeface="Times New Roman" pitchFamily="18" charset="0"/>
              </a:rPr>
              <a:t>Issue is how to reduce size of page table </a:t>
            </a:r>
            <a:endParaRPr lang="en-US"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3"/>
          <p:cNvSpPr>
            <a:spLocks noGrp="1" noChangeArrowheads="1"/>
          </p:cNvSpPr>
          <p:nvPr>
            <p:ph type="body" idx="1"/>
          </p:nvPr>
        </p:nvSpPr>
        <p:spPr>
          <a:xfrm>
            <a:off x="457200" y="304800"/>
            <a:ext cx="8229600" cy="5821363"/>
          </a:xfrm>
        </p:spPr>
        <p:txBody>
          <a:bodyPr/>
          <a:lstStyle/>
          <a:p>
            <a:pPr marL="609600" indent="-609600" eaLnBrk="1" hangingPunct="1"/>
            <a:r>
              <a:rPr lang="en-US" smtClean="0"/>
              <a:t>As one goes down the Hierarchy , the following conditions occur:</a:t>
            </a:r>
          </a:p>
          <a:p>
            <a:pPr marL="609600" indent="-609600" eaLnBrk="1" hangingPunct="1"/>
            <a:endParaRPr lang="en-US" smtClean="0"/>
          </a:p>
          <a:p>
            <a:pPr marL="609600" indent="-609600" eaLnBrk="1" hangingPunct="1">
              <a:buFontTx/>
              <a:buNone/>
            </a:pPr>
            <a:endParaRPr lang="en-US" smtClean="0"/>
          </a:p>
          <a:p>
            <a:pPr marL="990600" lvl="1" indent="-533400" eaLnBrk="1" hangingPunct="1">
              <a:buFontTx/>
              <a:buAutoNum type="arabicPeriod"/>
            </a:pPr>
            <a:r>
              <a:rPr lang="en-US" smtClean="0">
                <a:solidFill>
                  <a:srgbClr val="D21A90"/>
                </a:solidFill>
              </a:rPr>
              <a:t>Decreasing cost per bit</a:t>
            </a:r>
          </a:p>
          <a:p>
            <a:pPr marL="990600" lvl="1" indent="-533400" eaLnBrk="1" hangingPunct="1">
              <a:buFontTx/>
              <a:buAutoNum type="arabicPeriod"/>
            </a:pPr>
            <a:r>
              <a:rPr lang="en-US" smtClean="0">
                <a:solidFill>
                  <a:srgbClr val="D21A90"/>
                </a:solidFill>
              </a:rPr>
              <a:t>Increasing capacity</a:t>
            </a:r>
          </a:p>
          <a:p>
            <a:pPr marL="990600" lvl="1" indent="-533400" eaLnBrk="1" hangingPunct="1">
              <a:buFontTx/>
              <a:buAutoNum type="arabicPeriod"/>
            </a:pPr>
            <a:r>
              <a:rPr lang="en-US" smtClean="0">
                <a:solidFill>
                  <a:srgbClr val="D21A90"/>
                </a:solidFill>
              </a:rPr>
              <a:t>Increasing access time</a:t>
            </a:r>
          </a:p>
          <a:p>
            <a:pPr marL="990600" lvl="1" indent="-533400" eaLnBrk="1" hangingPunct="1">
              <a:buFontTx/>
              <a:buAutoNum type="arabicPeriod"/>
            </a:pPr>
            <a:r>
              <a:rPr lang="en-US" smtClean="0">
                <a:solidFill>
                  <a:srgbClr val="D21A90"/>
                </a:solidFill>
              </a:rPr>
              <a:t>Decreasing frequency of access of the memory .</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t> Page table size reduction</a:t>
            </a:r>
            <a:endParaRPr lang="en-US" dirty="0"/>
          </a:p>
        </p:txBody>
      </p:sp>
      <p:sp>
        <p:nvSpPr>
          <p:cNvPr id="3" name="Content Placeholder 2"/>
          <p:cNvSpPr>
            <a:spLocks noGrp="1"/>
          </p:cNvSpPr>
          <p:nvPr>
            <p:ph idx="1"/>
          </p:nvPr>
        </p:nvSpPr>
        <p:spPr/>
        <p:txBody>
          <a:bodyPr/>
          <a:lstStyle/>
          <a:p>
            <a:r>
              <a:rPr lang="en-US" dirty="0" smtClean="0"/>
              <a:t>Treat page number as an index to an array containing frame  number. </a:t>
            </a:r>
          </a:p>
          <a:p>
            <a:r>
              <a:rPr lang="en-US" dirty="0" smtClean="0"/>
              <a:t>This will require that we would need to store only 20 bit for an entry  resulting in 50% memory reduction </a:t>
            </a:r>
          </a:p>
          <a:p>
            <a:r>
              <a:rPr lang="en-US" dirty="0" smtClean="0"/>
              <a:t> Multi level page table </a:t>
            </a:r>
            <a:endParaRPr lang="en-US" dirty="0"/>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nvGraphicFramePr>
        <p:xfrm>
          <a:off x="609600" y="1143000"/>
          <a:ext cx="1600200" cy="4064004"/>
        </p:xfrm>
        <a:graphic>
          <a:graphicData uri="http://schemas.openxmlformats.org/drawingml/2006/table">
            <a:tbl>
              <a:tblPr/>
              <a:tblGrid>
                <a:gridCol w="508000"/>
                <a:gridCol w="1092200"/>
              </a:tblGrid>
              <a:tr h="338667">
                <a:tc>
                  <a:txBody>
                    <a:bodyPr/>
                    <a:lstStyle/>
                    <a:p>
                      <a:pPr marL="0" marR="0">
                        <a:lnSpc>
                          <a:spcPct val="115000"/>
                        </a:lnSpc>
                        <a:spcBef>
                          <a:spcPts val="0"/>
                        </a:spcBef>
                        <a:spcAft>
                          <a:spcPts val="0"/>
                        </a:spcAft>
                      </a:pPr>
                      <a:r>
                        <a:rPr lang="en-US" sz="1900" dirty="0">
                          <a:latin typeface="Calibri"/>
                          <a:ea typeface="Calibri"/>
                          <a:cs typeface="Times New Roman"/>
                        </a:rPr>
                        <a:t>0</a:t>
                      </a:r>
                      <a:endParaRPr lang="en-US" sz="1000" dirty="0">
                        <a:latin typeface="Calibri"/>
                        <a:ea typeface="Calibri"/>
                        <a:cs typeface="Times New Roman"/>
                      </a:endParaRPr>
                    </a:p>
                  </a:txBody>
                  <a:tcPr marL="63500" marR="63500" marT="0" marB="0">
                    <a:lnL>
                      <a:noFill/>
                    </a:lnL>
                    <a:lnR w="12700" cap="flat" cmpd="sng" algn="ctr">
                      <a:solidFill>
                        <a:srgbClr val="000000"/>
                      </a:solidFill>
                      <a:prstDash val="solid"/>
                      <a:round/>
                      <a:headEnd type="none" w="med" len="med"/>
                      <a:tailEnd type="none" w="med" len="med"/>
                    </a:lnR>
                    <a:lnT>
                      <a:noFill/>
                    </a:lnT>
                    <a:lnB>
                      <a:noFill/>
                    </a:lnB>
                  </a:tcPr>
                </a:tc>
                <a:tc>
                  <a:txBody>
                    <a:bodyPr/>
                    <a:lstStyle/>
                    <a:p>
                      <a:pPr marL="0" marR="0">
                        <a:lnSpc>
                          <a:spcPct val="115000"/>
                        </a:lnSpc>
                        <a:spcBef>
                          <a:spcPts val="0"/>
                        </a:spcBef>
                        <a:spcAft>
                          <a:spcPts val="0"/>
                        </a:spcAft>
                      </a:pPr>
                      <a:endParaRPr lang="en-US" sz="1900">
                        <a:latin typeface="Calibri"/>
                        <a:ea typeface="Calibri"/>
                        <a:cs typeface="Times New Roman"/>
                      </a:endParaRPr>
                    </a:p>
                  </a:txBody>
                  <a:tcPr marL="63500" marR="6350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38667">
                <a:tc>
                  <a:txBody>
                    <a:bodyPr/>
                    <a:lstStyle/>
                    <a:p>
                      <a:pPr marL="0" marR="0">
                        <a:lnSpc>
                          <a:spcPct val="115000"/>
                        </a:lnSpc>
                        <a:spcBef>
                          <a:spcPts val="0"/>
                        </a:spcBef>
                        <a:spcAft>
                          <a:spcPts val="0"/>
                        </a:spcAft>
                      </a:pPr>
                      <a:r>
                        <a:rPr lang="en-US" sz="1900">
                          <a:latin typeface="Calibri"/>
                          <a:ea typeface="Calibri"/>
                          <a:cs typeface="Times New Roman"/>
                        </a:rPr>
                        <a:t>1</a:t>
                      </a:r>
                      <a:endParaRPr lang="en-US" sz="1000">
                        <a:latin typeface="Calibri"/>
                        <a:ea typeface="Calibri"/>
                        <a:cs typeface="Times New Roman"/>
                      </a:endParaRPr>
                    </a:p>
                  </a:txBody>
                  <a:tcPr marL="63500" marR="63500" marT="0" marB="0">
                    <a:lnL>
                      <a:noFill/>
                    </a:lnL>
                    <a:lnR w="12700" cap="flat" cmpd="sng" algn="ctr">
                      <a:solidFill>
                        <a:srgbClr val="000000"/>
                      </a:solidFill>
                      <a:prstDash val="solid"/>
                      <a:round/>
                      <a:headEnd type="none" w="med" len="med"/>
                      <a:tailEnd type="none" w="med" len="med"/>
                    </a:lnR>
                    <a:lnT>
                      <a:noFill/>
                    </a:lnT>
                    <a:lnB>
                      <a:noFill/>
                    </a:lnB>
                  </a:tcPr>
                </a:tc>
                <a:tc>
                  <a:txBody>
                    <a:bodyPr/>
                    <a:lstStyle/>
                    <a:p>
                      <a:pPr marL="0" marR="0">
                        <a:lnSpc>
                          <a:spcPct val="115000"/>
                        </a:lnSpc>
                        <a:spcBef>
                          <a:spcPts val="0"/>
                        </a:spcBef>
                        <a:spcAft>
                          <a:spcPts val="0"/>
                        </a:spcAft>
                      </a:pPr>
                      <a:endParaRPr lang="en-US" sz="1900">
                        <a:latin typeface="Calibri"/>
                        <a:ea typeface="Calibri"/>
                        <a:cs typeface="Times New Roman"/>
                      </a:endParaRPr>
                    </a:p>
                  </a:txBody>
                  <a:tcPr marL="63500" marR="6350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38667">
                <a:tc>
                  <a:txBody>
                    <a:bodyPr/>
                    <a:lstStyle/>
                    <a:p>
                      <a:pPr marL="0" marR="0">
                        <a:lnSpc>
                          <a:spcPct val="115000"/>
                        </a:lnSpc>
                        <a:spcBef>
                          <a:spcPts val="0"/>
                        </a:spcBef>
                        <a:spcAft>
                          <a:spcPts val="0"/>
                        </a:spcAft>
                      </a:pPr>
                      <a:endParaRPr lang="en-US" sz="1900">
                        <a:latin typeface="Calibri"/>
                        <a:ea typeface="Calibri"/>
                        <a:cs typeface="Times New Roman"/>
                      </a:endParaRPr>
                    </a:p>
                  </a:txBody>
                  <a:tcPr marL="63500" marR="63500" marT="0" marB="0">
                    <a:lnL>
                      <a:noFill/>
                    </a:lnL>
                    <a:lnR w="12700" cap="flat" cmpd="sng" algn="ctr">
                      <a:solidFill>
                        <a:srgbClr val="000000"/>
                      </a:solidFill>
                      <a:prstDash val="solid"/>
                      <a:round/>
                      <a:headEnd type="none" w="med" len="med"/>
                      <a:tailEnd type="none" w="med" len="med"/>
                    </a:lnR>
                    <a:lnT>
                      <a:noFill/>
                    </a:lnT>
                    <a:lnB>
                      <a:noFill/>
                    </a:lnB>
                  </a:tcPr>
                </a:tc>
                <a:tc>
                  <a:txBody>
                    <a:bodyPr/>
                    <a:lstStyle/>
                    <a:p>
                      <a:pPr marL="0" marR="0">
                        <a:lnSpc>
                          <a:spcPct val="115000"/>
                        </a:lnSpc>
                        <a:spcBef>
                          <a:spcPts val="0"/>
                        </a:spcBef>
                        <a:spcAft>
                          <a:spcPts val="0"/>
                        </a:spcAft>
                      </a:pPr>
                      <a:endParaRPr lang="en-US" sz="1900">
                        <a:latin typeface="Calibri"/>
                        <a:ea typeface="Calibri"/>
                        <a:cs typeface="Times New Roman"/>
                      </a:endParaRPr>
                    </a:p>
                  </a:txBody>
                  <a:tcPr marL="63500" marR="6350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38667">
                <a:tc>
                  <a:txBody>
                    <a:bodyPr/>
                    <a:lstStyle/>
                    <a:p>
                      <a:pPr marL="0" marR="0">
                        <a:lnSpc>
                          <a:spcPct val="115000"/>
                        </a:lnSpc>
                        <a:spcBef>
                          <a:spcPts val="0"/>
                        </a:spcBef>
                        <a:spcAft>
                          <a:spcPts val="0"/>
                        </a:spcAft>
                      </a:pPr>
                      <a:endParaRPr lang="en-US" sz="1900">
                        <a:latin typeface="Calibri"/>
                        <a:ea typeface="Calibri"/>
                        <a:cs typeface="Times New Roman"/>
                      </a:endParaRPr>
                    </a:p>
                  </a:txBody>
                  <a:tcPr marL="63500" marR="63500" marT="0" marB="0">
                    <a:lnL>
                      <a:noFill/>
                    </a:lnL>
                    <a:lnR w="12700" cap="flat" cmpd="sng" algn="ctr">
                      <a:solidFill>
                        <a:srgbClr val="000000"/>
                      </a:solidFill>
                      <a:prstDash val="solid"/>
                      <a:round/>
                      <a:headEnd type="none" w="med" len="med"/>
                      <a:tailEnd type="none" w="med" len="med"/>
                    </a:lnR>
                    <a:lnT>
                      <a:noFill/>
                    </a:lnT>
                    <a:lnB>
                      <a:noFill/>
                    </a:lnB>
                  </a:tcPr>
                </a:tc>
                <a:tc>
                  <a:txBody>
                    <a:bodyPr/>
                    <a:lstStyle/>
                    <a:p>
                      <a:pPr marL="0" marR="0">
                        <a:lnSpc>
                          <a:spcPct val="115000"/>
                        </a:lnSpc>
                        <a:spcBef>
                          <a:spcPts val="0"/>
                        </a:spcBef>
                        <a:spcAft>
                          <a:spcPts val="0"/>
                        </a:spcAft>
                      </a:pPr>
                      <a:endParaRPr lang="en-US" sz="1900">
                        <a:latin typeface="Calibri"/>
                        <a:ea typeface="Calibri"/>
                        <a:cs typeface="Times New Roman"/>
                      </a:endParaRPr>
                    </a:p>
                  </a:txBody>
                  <a:tcPr marL="63500" marR="6350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38667">
                <a:tc>
                  <a:txBody>
                    <a:bodyPr/>
                    <a:lstStyle/>
                    <a:p>
                      <a:pPr marL="0" marR="0">
                        <a:lnSpc>
                          <a:spcPct val="115000"/>
                        </a:lnSpc>
                        <a:spcBef>
                          <a:spcPts val="0"/>
                        </a:spcBef>
                        <a:spcAft>
                          <a:spcPts val="0"/>
                        </a:spcAft>
                      </a:pPr>
                      <a:endParaRPr lang="en-US" sz="1900">
                        <a:latin typeface="Calibri"/>
                        <a:ea typeface="Calibri"/>
                        <a:cs typeface="Times New Roman"/>
                      </a:endParaRPr>
                    </a:p>
                  </a:txBody>
                  <a:tcPr marL="63500" marR="63500" marT="0" marB="0">
                    <a:lnL>
                      <a:noFill/>
                    </a:lnL>
                    <a:lnR w="12700" cap="flat" cmpd="sng" algn="ctr">
                      <a:solidFill>
                        <a:srgbClr val="000000"/>
                      </a:solidFill>
                      <a:prstDash val="solid"/>
                      <a:round/>
                      <a:headEnd type="none" w="med" len="med"/>
                      <a:tailEnd type="none" w="med" len="med"/>
                    </a:lnR>
                    <a:lnT>
                      <a:noFill/>
                    </a:lnT>
                    <a:lnB>
                      <a:noFill/>
                    </a:lnB>
                  </a:tcPr>
                </a:tc>
                <a:tc>
                  <a:txBody>
                    <a:bodyPr/>
                    <a:lstStyle/>
                    <a:p>
                      <a:pPr marL="0" marR="0">
                        <a:lnSpc>
                          <a:spcPct val="115000"/>
                        </a:lnSpc>
                        <a:spcBef>
                          <a:spcPts val="0"/>
                        </a:spcBef>
                        <a:spcAft>
                          <a:spcPts val="0"/>
                        </a:spcAft>
                      </a:pPr>
                      <a:endParaRPr lang="en-US" sz="1900">
                        <a:latin typeface="Calibri"/>
                        <a:ea typeface="Calibri"/>
                        <a:cs typeface="Times New Roman"/>
                      </a:endParaRPr>
                    </a:p>
                  </a:txBody>
                  <a:tcPr marL="63500" marR="6350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38667">
                <a:tc>
                  <a:txBody>
                    <a:bodyPr/>
                    <a:lstStyle/>
                    <a:p>
                      <a:pPr marL="0" marR="0">
                        <a:lnSpc>
                          <a:spcPct val="115000"/>
                        </a:lnSpc>
                        <a:spcBef>
                          <a:spcPts val="0"/>
                        </a:spcBef>
                        <a:spcAft>
                          <a:spcPts val="0"/>
                        </a:spcAft>
                      </a:pPr>
                      <a:endParaRPr lang="en-US" sz="1900">
                        <a:latin typeface="Calibri"/>
                        <a:ea typeface="Calibri"/>
                        <a:cs typeface="Times New Roman"/>
                      </a:endParaRPr>
                    </a:p>
                  </a:txBody>
                  <a:tcPr marL="63500" marR="63500" marT="0" marB="0">
                    <a:lnL>
                      <a:noFill/>
                    </a:lnL>
                    <a:lnR w="12700" cap="flat" cmpd="sng" algn="ctr">
                      <a:solidFill>
                        <a:srgbClr val="000000"/>
                      </a:solidFill>
                      <a:prstDash val="solid"/>
                      <a:round/>
                      <a:headEnd type="none" w="med" len="med"/>
                      <a:tailEnd type="none" w="med" len="med"/>
                    </a:lnR>
                    <a:lnT>
                      <a:noFill/>
                    </a:lnT>
                    <a:lnB>
                      <a:noFill/>
                    </a:lnB>
                  </a:tcPr>
                </a:tc>
                <a:tc>
                  <a:txBody>
                    <a:bodyPr/>
                    <a:lstStyle/>
                    <a:p>
                      <a:pPr marL="0" marR="0">
                        <a:lnSpc>
                          <a:spcPct val="115000"/>
                        </a:lnSpc>
                        <a:spcBef>
                          <a:spcPts val="0"/>
                        </a:spcBef>
                        <a:spcAft>
                          <a:spcPts val="0"/>
                        </a:spcAft>
                      </a:pPr>
                      <a:endParaRPr lang="en-US" sz="1900">
                        <a:latin typeface="Calibri"/>
                        <a:ea typeface="Calibri"/>
                        <a:cs typeface="Times New Roman"/>
                      </a:endParaRPr>
                    </a:p>
                  </a:txBody>
                  <a:tcPr marL="63500" marR="6350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38667">
                <a:tc>
                  <a:txBody>
                    <a:bodyPr/>
                    <a:lstStyle/>
                    <a:p>
                      <a:pPr marL="0" marR="0">
                        <a:lnSpc>
                          <a:spcPct val="115000"/>
                        </a:lnSpc>
                        <a:spcBef>
                          <a:spcPts val="0"/>
                        </a:spcBef>
                        <a:spcAft>
                          <a:spcPts val="0"/>
                        </a:spcAft>
                      </a:pPr>
                      <a:endParaRPr lang="en-US" sz="1900">
                        <a:latin typeface="Calibri"/>
                        <a:ea typeface="Calibri"/>
                        <a:cs typeface="Times New Roman"/>
                      </a:endParaRPr>
                    </a:p>
                  </a:txBody>
                  <a:tcPr marL="63500" marR="63500" marT="0" marB="0">
                    <a:lnL>
                      <a:noFill/>
                    </a:lnL>
                    <a:lnR w="12700" cap="flat" cmpd="sng" algn="ctr">
                      <a:solidFill>
                        <a:srgbClr val="000000"/>
                      </a:solidFill>
                      <a:prstDash val="solid"/>
                      <a:round/>
                      <a:headEnd type="none" w="med" len="med"/>
                      <a:tailEnd type="none" w="med" len="med"/>
                    </a:lnR>
                    <a:lnT>
                      <a:noFill/>
                    </a:lnT>
                    <a:lnB>
                      <a:noFill/>
                    </a:lnB>
                  </a:tcPr>
                </a:tc>
                <a:tc>
                  <a:txBody>
                    <a:bodyPr/>
                    <a:lstStyle/>
                    <a:p>
                      <a:pPr marL="0" marR="0">
                        <a:lnSpc>
                          <a:spcPct val="115000"/>
                        </a:lnSpc>
                        <a:spcBef>
                          <a:spcPts val="0"/>
                        </a:spcBef>
                        <a:spcAft>
                          <a:spcPts val="0"/>
                        </a:spcAft>
                      </a:pPr>
                      <a:endParaRPr lang="en-US" sz="1900">
                        <a:latin typeface="Calibri"/>
                        <a:ea typeface="Calibri"/>
                        <a:cs typeface="Times New Roman"/>
                      </a:endParaRPr>
                    </a:p>
                  </a:txBody>
                  <a:tcPr marL="63500" marR="6350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38667">
                <a:tc>
                  <a:txBody>
                    <a:bodyPr/>
                    <a:lstStyle/>
                    <a:p>
                      <a:pPr marL="0" marR="0">
                        <a:lnSpc>
                          <a:spcPct val="115000"/>
                        </a:lnSpc>
                        <a:spcBef>
                          <a:spcPts val="0"/>
                        </a:spcBef>
                        <a:spcAft>
                          <a:spcPts val="0"/>
                        </a:spcAft>
                      </a:pPr>
                      <a:endParaRPr lang="en-US" sz="1900">
                        <a:latin typeface="Calibri"/>
                        <a:ea typeface="Calibri"/>
                        <a:cs typeface="Times New Roman"/>
                      </a:endParaRPr>
                    </a:p>
                  </a:txBody>
                  <a:tcPr marL="63500" marR="63500" marT="0" marB="0">
                    <a:lnL>
                      <a:noFill/>
                    </a:lnL>
                    <a:lnR w="12700" cap="flat" cmpd="sng" algn="ctr">
                      <a:solidFill>
                        <a:srgbClr val="000000"/>
                      </a:solidFill>
                      <a:prstDash val="solid"/>
                      <a:round/>
                      <a:headEnd type="none" w="med" len="med"/>
                      <a:tailEnd type="none" w="med" len="med"/>
                    </a:lnR>
                    <a:lnT>
                      <a:noFill/>
                    </a:lnT>
                    <a:lnB>
                      <a:noFill/>
                    </a:lnB>
                  </a:tcPr>
                </a:tc>
                <a:tc>
                  <a:txBody>
                    <a:bodyPr/>
                    <a:lstStyle/>
                    <a:p>
                      <a:pPr marL="0" marR="0">
                        <a:lnSpc>
                          <a:spcPct val="115000"/>
                        </a:lnSpc>
                        <a:spcBef>
                          <a:spcPts val="0"/>
                        </a:spcBef>
                        <a:spcAft>
                          <a:spcPts val="0"/>
                        </a:spcAft>
                      </a:pPr>
                      <a:endParaRPr lang="en-US" sz="1900">
                        <a:latin typeface="Calibri"/>
                        <a:ea typeface="Calibri"/>
                        <a:cs typeface="Times New Roman"/>
                      </a:endParaRPr>
                    </a:p>
                  </a:txBody>
                  <a:tcPr marL="63500" marR="6350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38667">
                <a:tc>
                  <a:txBody>
                    <a:bodyPr/>
                    <a:lstStyle/>
                    <a:p>
                      <a:pPr marL="0" marR="0">
                        <a:lnSpc>
                          <a:spcPct val="115000"/>
                        </a:lnSpc>
                        <a:spcBef>
                          <a:spcPts val="0"/>
                        </a:spcBef>
                        <a:spcAft>
                          <a:spcPts val="0"/>
                        </a:spcAft>
                      </a:pPr>
                      <a:endParaRPr lang="en-US" sz="1900">
                        <a:latin typeface="Calibri"/>
                        <a:ea typeface="Calibri"/>
                        <a:cs typeface="Times New Roman"/>
                      </a:endParaRPr>
                    </a:p>
                  </a:txBody>
                  <a:tcPr marL="63500" marR="63500" marT="0" marB="0">
                    <a:lnL>
                      <a:noFill/>
                    </a:lnL>
                    <a:lnR w="12700" cap="flat" cmpd="sng" algn="ctr">
                      <a:solidFill>
                        <a:srgbClr val="000000"/>
                      </a:solidFill>
                      <a:prstDash val="solid"/>
                      <a:round/>
                      <a:headEnd type="none" w="med" len="med"/>
                      <a:tailEnd type="none" w="med" len="med"/>
                    </a:lnR>
                    <a:lnT>
                      <a:noFill/>
                    </a:lnT>
                    <a:lnB>
                      <a:noFill/>
                    </a:lnB>
                  </a:tcPr>
                </a:tc>
                <a:tc>
                  <a:txBody>
                    <a:bodyPr/>
                    <a:lstStyle/>
                    <a:p>
                      <a:pPr marL="0" marR="0">
                        <a:lnSpc>
                          <a:spcPct val="115000"/>
                        </a:lnSpc>
                        <a:spcBef>
                          <a:spcPts val="0"/>
                        </a:spcBef>
                        <a:spcAft>
                          <a:spcPts val="0"/>
                        </a:spcAft>
                      </a:pPr>
                      <a:endParaRPr lang="en-US" sz="1900">
                        <a:latin typeface="Calibri"/>
                        <a:ea typeface="Calibri"/>
                        <a:cs typeface="Times New Roman"/>
                      </a:endParaRPr>
                    </a:p>
                  </a:txBody>
                  <a:tcPr marL="63500" marR="6350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38667">
                <a:tc>
                  <a:txBody>
                    <a:bodyPr/>
                    <a:lstStyle/>
                    <a:p>
                      <a:pPr marL="0" marR="0">
                        <a:lnSpc>
                          <a:spcPct val="115000"/>
                        </a:lnSpc>
                        <a:spcBef>
                          <a:spcPts val="0"/>
                        </a:spcBef>
                        <a:spcAft>
                          <a:spcPts val="0"/>
                        </a:spcAft>
                      </a:pPr>
                      <a:endParaRPr lang="en-US" sz="1900">
                        <a:latin typeface="Calibri"/>
                        <a:ea typeface="Calibri"/>
                        <a:cs typeface="Times New Roman"/>
                      </a:endParaRPr>
                    </a:p>
                  </a:txBody>
                  <a:tcPr marL="63500" marR="63500" marT="0" marB="0">
                    <a:lnL>
                      <a:noFill/>
                    </a:lnL>
                    <a:lnR w="12700" cap="flat" cmpd="sng" algn="ctr">
                      <a:solidFill>
                        <a:srgbClr val="000000"/>
                      </a:solidFill>
                      <a:prstDash val="solid"/>
                      <a:round/>
                      <a:headEnd type="none" w="med" len="med"/>
                      <a:tailEnd type="none" w="med" len="med"/>
                    </a:lnR>
                    <a:lnT>
                      <a:noFill/>
                    </a:lnT>
                    <a:lnB>
                      <a:noFill/>
                    </a:lnB>
                  </a:tcPr>
                </a:tc>
                <a:tc>
                  <a:txBody>
                    <a:bodyPr/>
                    <a:lstStyle/>
                    <a:p>
                      <a:pPr marL="0" marR="0">
                        <a:lnSpc>
                          <a:spcPct val="115000"/>
                        </a:lnSpc>
                        <a:spcBef>
                          <a:spcPts val="0"/>
                        </a:spcBef>
                        <a:spcAft>
                          <a:spcPts val="0"/>
                        </a:spcAft>
                      </a:pPr>
                      <a:endParaRPr lang="en-US" sz="1900" dirty="0">
                        <a:latin typeface="Calibri"/>
                        <a:ea typeface="Calibri"/>
                        <a:cs typeface="Times New Roman"/>
                      </a:endParaRPr>
                    </a:p>
                  </a:txBody>
                  <a:tcPr marL="63500" marR="6350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38667">
                <a:tc>
                  <a:txBody>
                    <a:bodyPr/>
                    <a:lstStyle/>
                    <a:p>
                      <a:pPr marL="0" marR="0">
                        <a:lnSpc>
                          <a:spcPct val="115000"/>
                        </a:lnSpc>
                        <a:spcBef>
                          <a:spcPts val="0"/>
                        </a:spcBef>
                        <a:spcAft>
                          <a:spcPts val="0"/>
                        </a:spcAft>
                      </a:pPr>
                      <a:endParaRPr lang="en-US" sz="1900">
                        <a:latin typeface="Calibri"/>
                        <a:ea typeface="Calibri"/>
                        <a:cs typeface="Times New Roman"/>
                      </a:endParaRPr>
                    </a:p>
                  </a:txBody>
                  <a:tcPr marL="63500" marR="63500" marT="0" marB="0">
                    <a:lnL>
                      <a:noFill/>
                    </a:lnL>
                    <a:lnR w="12700" cap="flat" cmpd="sng" algn="ctr">
                      <a:solidFill>
                        <a:srgbClr val="000000"/>
                      </a:solidFill>
                      <a:prstDash val="solid"/>
                      <a:round/>
                      <a:headEnd type="none" w="med" len="med"/>
                      <a:tailEnd type="none" w="med" len="med"/>
                    </a:lnR>
                    <a:lnT>
                      <a:noFill/>
                    </a:lnT>
                    <a:lnB>
                      <a:noFill/>
                    </a:lnB>
                  </a:tcPr>
                </a:tc>
                <a:tc>
                  <a:txBody>
                    <a:bodyPr/>
                    <a:lstStyle/>
                    <a:p>
                      <a:pPr marL="0" marR="0">
                        <a:lnSpc>
                          <a:spcPct val="115000"/>
                        </a:lnSpc>
                        <a:spcBef>
                          <a:spcPts val="0"/>
                        </a:spcBef>
                        <a:spcAft>
                          <a:spcPts val="0"/>
                        </a:spcAft>
                      </a:pPr>
                      <a:endParaRPr lang="en-US" sz="1900">
                        <a:latin typeface="Calibri"/>
                        <a:ea typeface="Calibri"/>
                        <a:cs typeface="Times New Roman"/>
                      </a:endParaRPr>
                    </a:p>
                  </a:txBody>
                  <a:tcPr marL="63500" marR="6350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38667">
                <a:tc>
                  <a:txBody>
                    <a:bodyPr/>
                    <a:lstStyle/>
                    <a:p>
                      <a:pPr marL="0" marR="0">
                        <a:lnSpc>
                          <a:spcPct val="115000"/>
                        </a:lnSpc>
                        <a:spcBef>
                          <a:spcPts val="0"/>
                        </a:spcBef>
                        <a:spcAft>
                          <a:spcPts val="0"/>
                        </a:spcAft>
                      </a:pPr>
                      <a:r>
                        <a:rPr lang="en-US" sz="1900">
                          <a:latin typeface="Calibri"/>
                          <a:ea typeface="Calibri"/>
                          <a:cs typeface="Times New Roman"/>
                        </a:rPr>
                        <a:t>2</a:t>
                      </a:r>
                      <a:r>
                        <a:rPr lang="en-US" sz="1900" baseline="30000">
                          <a:latin typeface="Calibri"/>
                          <a:ea typeface="Calibri"/>
                          <a:cs typeface="Times New Roman"/>
                        </a:rPr>
                        <a:t>20</a:t>
                      </a:r>
                      <a:endParaRPr lang="en-US" sz="1000">
                        <a:latin typeface="Calibri"/>
                        <a:ea typeface="Calibri"/>
                        <a:cs typeface="Times New Roman"/>
                      </a:endParaRPr>
                    </a:p>
                  </a:txBody>
                  <a:tcPr marL="63500" marR="63500" marT="0" marB="0">
                    <a:lnL>
                      <a:noFill/>
                    </a:lnL>
                    <a:lnR w="12700" cap="flat" cmpd="sng" algn="ctr">
                      <a:solidFill>
                        <a:srgbClr val="000000"/>
                      </a:solidFill>
                      <a:prstDash val="solid"/>
                      <a:round/>
                      <a:headEnd type="none" w="med" len="med"/>
                      <a:tailEnd type="none" w="med" len="med"/>
                    </a:lnR>
                    <a:lnT>
                      <a:noFill/>
                    </a:lnT>
                    <a:lnB>
                      <a:noFill/>
                    </a:lnB>
                  </a:tcPr>
                </a:tc>
                <a:tc>
                  <a:txBody>
                    <a:bodyPr/>
                    <a:lstStyle/>
                    <a:p>
                      <a:pPr marL="0" marR="0">
                        <a:lnSpc>
                          <a:spcPct val="115000"/>
                        </a:lnSpc>
                        <a:spcBef>
                          <a:spcPts val="0"/>
                        </a:spcBef>
                        <a:spcAft>
                          <a:spcPts val="0"/>
                        </a:spcAft>
                      </a:pPr>
                      <a:endParaRPr lang="en-US" sz="1900" dirty="0">
                        <a:latin typeface="Calibri"/>
                        <a:ea typeface="Calibri"/>
                        <a:cs typeface="Times New Roman"/>
                      </a:endParaRPr>
                    </a:p>
                  </a:txBody>
                  <a:tcPr marL="63500" marR="6350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6" name="Right Brace 5"/>
          <p:cNvSpPr/>
          <p:nvPr/>
        </p:nvSpPr>
        <p:spPr bwMode="auto">
          <a:xfrm>
            <a:off x="2438400" y="1143000"/>
            <a:ext cx="76200" cy="1371600"/>
          </a:xfrm>
          <a:prstGeom prst="rightBrac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7" name="Right Brace 6"/>
          <p:cNvSpPr/>
          <p:nvPr/>
        </p:nvSpPr>
        <p:spPr bwMode="auto">
          <a:xfrm>
            <a:off x="2438400" y="2590800"/>
            <a:ext cx="76200" cy="1219200"/>
          </a:xfrm>
          <a:prstGeom prst="rightBrac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8" name="TextBox 7"/>
          <p:cNvSpPr txBox="1"/>
          <p:nvPr/>
        </p:nvSpPr>
        <p:spPr>
          <a:xfrm>
            <a:off x="2590800" y="1752600"/>
            <a:ext cx="1620957" cy="369332"/>
          </a:xfrm>
          <a:prstGeom prst="rect">
            <a:avLst/>
          </a:prstGeom>
          <a:noFill/>
        </p:spPr>
        <p:txBody>
          <a:bodyPr wrap="none" rtlCol="0">
            <a:spAutoFit/>
          </a:bodyPr>
          <a:lstStyle/>
          <a:p>
            <a:r>
              <a:rPr lang="en-US" dirty="0" smtClean="0"/>
              <a:t>Page Group 1</a:t>
            </a:r>
            <a:endParaRPr lang="en-US" dirty="0"/>
          </a:p>
        </p:txBody>
      </p:sp>
      <p:sp>
        <p:nvSpPr>
          <p:cNvPr id="9" name="TextBox 8"/>
          <p:cNvSpPr txBox="1"/>
          <p:nvPr/>
        </p:nvSpPr>
        <p:spPr>
          <a:xfrm>
            <a:off x="2590800" y="3124200"/>
            <a:ext cx="1620957" cy="369332"/>
          </a:xfrm>
          <a:prstGeom prst="rect">
            <a:avLst/>
          </a:prstGeom>
          <a:noFill/>
        </p:spPr>
        <p:txBody>
          <a:bodyPr wrap="none" rtlCol="0">
            <a:spAutoFit/>
          </a:bodyPr>
          <a:lstStyle/>
          <a:p>
            <a:r>
              <a:rPr lang="en-US" dirty="0" smtClean="0"/>
              <a:t>Page Group 2</a:t>
            </a:r>
            <a:endParaRPr lang="en-US" dirty="0"/>
          </a:p>
        </p:txBody>
      </p:sp>
      <p:sp>
        <p:nvSpPr>
          <p:cNvPr id="10" name="TextBox 9"/>
          <p:cNvSpPr txBox="1"/>
          <p:nvPr/>
        </p:nvSpPr>
        <p:spPr>
          <a:xfrm>
            <a:off x="2514600" y="4648200"/>
            <a:ext cx="1685077" cy="369332"/>
          </a:xfrm>
          <a:prstGeom prst="rect">
            <a:avLst/>
          </a:prstGeom>
          <a:noFill/>
        </p:spPr>
        <p:txBody>
          <a:bodyPr wrap="none" rtlCol="0">
            <a:spAutoFit/>
          </a:bodyPr>
          <a:lstStyle/>
          <a:p>
            <a:r>
              <a:rPr lang="en-US" dirty="0" smtClean="0"/>
              <a:t>Page Group m</a:t>
            </a:r>
            <a:endParaRPr lang="en-US" dirty="0"/>
          </a:p>
        </p:txBody>
      </p:sp>
      <p:sp>
        <p:nvSpPr>
          <p:cNvPr id="11" name="Right Brace 10"/>
          <p:cNvSpPr/>
          <p:nvPr/>
        </p:nvSpPr>
        <p:spPr bwMode="auto">
          <a:xfrm>
            <a:off x="2362200" y="4191000"/>
            <a:ext cx="45719" cy="914400"/>
          </a:xfrm>
          <a:prstGeom prst="rightBrac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5" name="Content Placeholder 14"/>
          <p:cNvSpPr>
            <a:spLocks noGrp="1"/>
          </p:cNvSpPr>
          <p:nvPr>
            <p:ph idx="1"/>
          </p:nvPr>
        </p:nvSpPr>
        <p:spPr>
          <a:xfrm>
            <a:off x="4191000" y="273050"/>
            <a:ext cx="4800600" cy="5853113"/>
          </a:xfrm>
        </p:spPr>
        <p:txBody>
          <a:bodyPr/>
          <a:lstStyle/>
          <a:p>
            <a:r>
              <a:rPr lang="en-US" dirty="0" smtClean="0"/>
              <a:t>A set of pages can be grouped together to form a page group</a:t>
            </a:r>
          </a:p>
          <a:p>
            <a:r>
              <a:rPr lang="en-US" dirty="0" smtClean="0"/>
              <a:t>We can divide the 20 bit used for page number in 10 + 10 Bit.</a:t>
            </a:r>
          </a:p>
          <a:p>
            <a:r>
              <a:rPr lang="en-US" dirty="0" smtClean="0"/>
              <a:t>10 bit for specifying  page group and 10 bit for page number within page group </a:t>
            </a:r>
            <a:endParaRPr lang="en-US" dirty="0"/>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7165" name="Group 61"/>
          <p:cNvGraphicFramePr>
            <a:graphicFrameLocks noGrp="1"/>
          </p:cNvGraphicFramePr>
          <p:nvPr>
            <p:ph/>
          </p:nvPr>
        </p:nvGraphicFramePr>
        <p:xfrm>
          <a:off x="609600" y="1295400"/>
          <a:ext cx="8229600" cy="685800"/>
        </p:xfrm>
        <a:graphic>
          <a:graphicData uri="http://schemas.openxmlformats.org/drawingml/2006/table">
            <a:tbl>
              <a:tblPr/>
              <a:tblGrid>
                <a:gridCol w="330200"/>
                <a:gridCol w="327025"/>
                <a:gridCol w="330200"/>
                <a:gridCol w="328613"/>
                <a:gridCol w="330200"/>
                <a:gridCol w="330200"/>
                <a:gridCol w="327025"/>
                <a:gridCol w="330200"/>
                <a:gridCol w="328612"/>
                <a:gridCol w="330200"/>
                <a:gridCol w="330200"/>
                <a:gridCol w="327025"/>
                <a:gridCol w="330200"/>
                <a:gridCol w="328613"/>
                <a:gridCol w="328612"/>
                <a:gridCol w="330200"/>
                <a:gridCol w="328613"/>
                <a:gridCol w="330200"/>
                <a:gridCol w="327025"/>
                <a:gridCol w="330200"/>
                <a:gridCol w="330200"/>
                <a:gridCol w="328612"/>
                <a:gridCol w="330200"/>
                <a:gridCol w="327025"/>
                <a:gridCol w="330200"/>
              </a:tblGrid>
              <a:tr h="6858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dirty="0" smtClean="0">
                        <a:ln>
                          <a:noFill/>
                        </a:ln>
                        <a:solidFill>
                          <a:schemeClr val="tx1"/>
                        </a:solidFill>
                        <a:effectLst/>
                        <a:latin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dirty="0" smtClean="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dirty="0" smtClean="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dirty="0" smtClean="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38968" name="Text Box 62"/>
          <p:cNvSpPr txBox="1">
            <a:spLocks noChangeArrowheads="1"/>
          </p:cNvSpPr>
          <p:nvPr/>
        </p:nvSpPr>
        <p:spPr bwMode="auto">
          <a:xfrm>
            <a:off x="533400" y="838200"/>
            <a:ext cx="438150" cy="366713"/>
          </a:xfrm>
          <a:prstGeom prst="rect">
            <a:avLst/>
          </a:prstGeom>
          <a:noFill/>
          <a:ln w="9525">
            <a:noFill/>
            <a:miter lim="800000"/>
            <a:headEnd/>
            <a:tailEnd/>
          </a:ln>
        </p:spPr>
        <p:txBody>
          <a:bodyPr wrap="none">
            <a:spAutoFit/>
          </a:bodyPr>
          <a:lstStyle/>
          <a:p>
            <a:r>
              <a:rPr lang="en-US" dirty="0"/>
              <a:t>31</a:t>
            </a:r>
          </a:p>
        </p:txBody>
      </p:sp>
      <p:sp>
        <p:nvSpPr>
          <p:cNvPr id="38969" name="Text Box 63"/>
          <p:cNvSpPr txBox="1">
            <a:spLocks noChangeArrowheads="1"/>
          </p:cNvSpPr>
          <p:nvPr/>
        </p:nvSpPr>
        <p:spPr bwMode="auto">
          <a:xfrm>
            <a:off x="8610600" y="838200"/>
            <a:ext cx="311150" cy="366713"/>
          </a:xfrm>
          <a:prstGeom prst="rect">
            <a:avLst/>
          </a:prstGeom>
          <a:noFill/>
          <a:ln w="9525">
            <a:noFill/>
            <a:miter lim="800000"/>
            <a:headEnd/>
            <a:tailEnd/>
          </a:ln>
        </p:spPr>
        <p:txBody>
          <a:bodyPr wrap="none">
            <a:spAutoFit/>
          </a:bodyPr>
          <a:lstStyle/>
          <a:p>
            <a:r>
              <a:rPr lang="en-US"/>
              <a:t>0</a:t>
            </a:r>
          </a:p>
        </p:txBody>
      </p:sp>
      <p:sp>
        <p:nvSpPr>
          <p:cNvPr id="38970" name="Text Box 64"/>
          <p:cNvSpPr txBox="1">
            <a:spLocks noChangeArrowheads="1"/>
          </p:cNvSpPr>
          <p:nvPr/>
        </p:nvSpPr>
        <p:spPr bwMode="auto">
          <a:xfrm>
            <a:off x="8229600" y="838200"/>
            <a:ext cx="311150" cy="366713"/>
          </a:xfrm>
          <a:prstGeom prst="rect">
            <a:avLst/>
          </a:prstGeom>
          <a:noFill/>
          <a:ln w="9525">
            <a:noFill/>
            <a:miter lim="800000"/>
            <a:headEnd/>
            <a:tailEnd/>
          </a:ln>
        </p:spPr>
        <p:txBody>
          <a:bodyPr wrap="none">
            <a:spAutoFit/>
          </a:bodyPr>
          <a:lstStyle/>
          <a:p>
            <a:r>
              <a:rPr lang="en-US"/>
              <a:t>1</a:t>
            </a:r>
          </a:p>
        </p:txBody>
      </p:sp>
      <p:sp>
        <p:nvSpPr>
          <p:cNvPr id="38971" name="Text Box 65"/>
          <p:cNvSpPr txBox="1">
            <a:spLocks noChangeArrowheads="1"/>
          </p:cNvSpPr>
          <p:nvPr/>
        </p:nvSpPr>
        <p:spPr bwMode="auto">
          <a:xfrm>
            <a:off x="7848600" y="838200"/>
            <a:ext cx="311150" cy="366713"/>
          </a:xfrm>
          <a:prstGeom prst="rect">
            <a:avLst/>
          </a:prstGeom>
          <a:noFill/>
          <a:ln w="9525">
            <a:noFill/>
            <a:miter lim="800000"/>
            <a:headEnd/>
            <a:tailEnd/>
          </a:ln>
        </p:spPr>
        <p:txBody>
          <a:bodyPr wrap="none">
            <a:spAutoFit/>
          </a:bodyPr>
          <a:lstStyle/>
          <a:p>
            <a:r>
              <a:rPr lang="en-US"/>
              <a:t>2</a:t>
            </a:r>
          </a:p>
        </p:txBody>
      </p:sp>
      <p:sp>
        <p:nvSpPr>
          <p:cNvPr id="38972" name="Line 66"/>
          <p:cNvSpPr>
            <a:spLocks noChangeShapeType="1"/>
          </p:cNvSpPr>
          <p:nvPr/>
        </p:nvSpPr>
        <p:spPr bwMode="auto">
          <a:xfrm>
            <a:off x="4876800" y="2133600"/>
            <a:ext cx="0" cy="381000"/>
          </a:xfrm>
          <a:prstGeom prst="line">
            <a:avLst/>
          </a:prstGeom>
          <a:noFill/>
          <a:ln w="9525">
            <a:solidFill>
              <a:schemeClr val="tx1"/>
            </a:solidFill>
            <a:round/>
            <a:headEnd/>
            <a:tailEnd/>
          </a:ln>
        </p:spPr>
        <p:txBody>
          <a:bodyPr/>
          <a:lstStyle/>
          <a:p>
            <a:endParaRPr lang="en-US"/>
          </a:p>
        </p:txBody>
      </p:sp>
      <p:sp>
        <p:nvSpPr>
          <p:cNvPr id="38973" name="Line 67"/>
          <p:cNvSpPr>
            <a:spLocks noChangeShapeType="1"/>
          </p:cNvSpPr>
          <p:nvPr/>
        </p:nvSpPr>
        <p:spPr bwMode="auto">
          <a:xfrm>
            <a:off x="8839200" y="2057400"/>
            <a:ext cx="0" cy="457200"/>
          </a:xfrm>
          <a:prstGeom prst="line">
            <a:avLst/>
          </a:prstGeom>
          <a:noFill/>
          <a:ln w="9525">
            <a:solidFill>
              <a:schemeClr val="tx1"/>
            </a:solidFill>
            <a:round/>
            <a:headEnd/>
            <a:tailEnd/>
          </a:ln>
        </p:spPr>
        <p:txBody>
          <a:bodyPr/>
          <a:lstStyle/>
          <a:p>
            <a:endParaRPr lang="en-US"/>
          </a:p>
        </p:txBody>
      </p:sp>
      <p:sp>
        <p:nvSpPr>
          <p:cNvPr id="38974" name="Text Box 69"/>
          <p:cNvSpPr txBox="1">
            <a:spLocks noChangeArrowheads="1"/>
          </p:cNvSpPr>
          <p:nvPr/>
        </p:nvSpPr>
        <p:spPr bwMode="auto">
          <a:xfrm>
            <a:off x="6324600" y="2057400"/>
            <a:ext cx="742950" cy="366713"/>
          </a:xfrm>
          <a:prstGeom prst="rect">
            <a:avLst/>
          </a:prstGeom>
          <a:noFill/>
          <a:ln w="9525">
            <a:noFill/>
            <a:miter lim="800000"/>
            <a:headEnd/>
            <a:tailEnd/>
          </a:ln>
        </p:spPr>
        <p:txBody>
          <a:bodyPr wrap="none">
            <a:spAutoFit/>
          </a:bodyPr>
          <a:lstStyle/>
          <a:p>
            <a:r>
              <a:rPr lang="en-US"/>
              <a:t>offset</a:t>
            </a:r>
          </a:p>
        </p:txBody>
      </p:sp>
      <p:sp>
        <p:nvSpPr>
          <p:cNvPr id="38975" name="Text Box 70"/>
          <p:cNvSpPr txBox="1">
            <a:spLocks noChangeArrowheads="1"/>
          </p:cNvSpPr>
          <p:nvPr/>
        </p:nvSpPr>
        <p:spPr bwMode="auto">
          <a:xfrm>
            <a:off x="1219200" y="2133600"/>
            <a:ext cx="1107996" cy="369332"/>
          </a:xfrm>
          <a:prstGeom prst="rect">
            <a:avLst/>
          </a:prstGeom>
          <a:noFill/>
          <a:ln w="9525">
            <a:noFill/>
            <a:miter lim="800000"/>
            <a:headEnd/>
            <a:tailEnd/>
          </a:ln>
        </p:spPr>
        <p:txBody>
          <a:bodyPr wrap="none">
            <a:spAutoFit/>
          </a:bodyPr>
          <a:lstStyle/>
          <a:p>
            <a:r>
              <a:rPr lang="en-US" dirty="0"/>
              <a:t>Page </a:t>
            </a:r>
            <a:r>
              <a:rPr lang="en-US" dirty="0" smtClean="0"/>
              <a:t>dir </a:t>
            </a:r>
            <a:endParaRPr lang="en-US" dirty="0"/>
          </a:p>
        </p:txBody>
      </p:sp>
      <p:sp>
        <p:nvSpPr>
          <p:cNvPr id="38976" name="Text Box 71"/>
          <p:cNvSpPr txBox="1">
            <a:spLocks noChangeArrowheads="1"/>
          </p:cNvSpPr>
          <p:nvPr/>
        </p:nvSpPr>
        <p:spPr bwMode="auto">
          <a:xfrm>
            <a:off x="1355725" y="188913"/>
            <a:ext cx="4511675" cy="457200"/>
          </a:xfrm>
          <a:prstGeom prst="rect">
            <a:avLst/>
          </a:prstGeom>
          <a:noFill/>
          <a:ln w="9525">
            <a:noFill/>
            <a:miter lim="800000"/>
            <a:headEnd/>
            <a:tailEnd/>
          </a:ln>
        </p:spPr>
        <p:txBody>
          <a:bodyPr>
            <a:spAutoFit/>
          </a:bodyPr>
          <a:lstStyle/>
          <a:p>
            <a:r>
              <a:rPr lang="en-US" sz="2400" dirty="0"/>
              <a:t>Logical Address</a:t>
            </a:r>
          </a:p>
        </p:txBody>
      </p:sp>
      <p:sp>
        <p:nvSpPr>
          <p:cNvPr id="38977" name="Text Box 72"/>
          <p:cNvSpPr txBox="1">
            <a:spLocks noChangeArrowheads="1"/>
          </p:cNvSpPr>
          <p:nvPr/>
        </p:nvSpPr>
        <p:spPr bwMode="auto">
          <a:xfrm>
            <a:off x="4800600" y="838200"/>
            <a:ext cx="438150" cy="366713"/>
          </a:xfrm>
          <a:prstGeom prst="rect">
            <a:avLst/>
          </a:prstGeom>
          <a:noFill/>
          <a:ln w="9525">
            <a:noFill/>
            <a:miter lim="800000"/>
            <a:headEnd/>
            <a:tailEnd/>
          </a:ln>
        </p:spPr>
        <p:txBody>
          <a:bodyPr wrap="none">
            <a:spAutoFit/>
          </a:bodyPr>
          <a:lstStyle/>
          <a:p>
            <a:r>
              <a:rPr lang="en-US"/>
              <a:t>11</a:t>
            </a:r>
          </a:p>
        </p:txBody>
      </p:sp>
      <p:sp>
        <p:nvSpPr>
          <p:cNvPr id="38978" name="Line 73"/>
          <p:cNvSpPr>
            <a:spLocks noChangeShapeType="1"/>
          </p:cNvSpPr>
          <p:nvPr/>
        </p:nvSpPr>
        <p:spPr bwMode="auto">
          <a:xfrm>
            <a:off x="4876800" y="2286000"/>
            <a:ext cx="1447800" cy="0"/>
          </a:xfrm>
          <a:prstGeom prst="line">
            <a:avLst/>
          </a:prstGeom>
          <a:noFill/>
          <a:ln w="9525">
            <a:solidFill>
              <a:schemeClr val="tx1"/>
            </a:solidFill>
            <a:round/>
            <a:headEnd/>
            <a:tailEnd type="triangle" w="med" len="med"/>
          </a:ln>
        </p:spPr>
        <p:txBody>
          <a:bodyPr/>
          <a:lstStyle/>
          <a:p>
            <a:endParaRPr lang="en-US"/>
          </a:p>
        </p:txBody>
      </p:sp>
      <p:sp>
        <p:nvSpPr>
          <p:cNvPr id="38979" name="Line 74"/>
          <p:cNvSpPr>
            <a:spLocks noChangeShapeType="1"/>
          </p:cNvSpPr>
          <p:nvPr/>
        </p:nvSpPr>
        <p:spPr bwMode="auto">
          <a:xfrm flipH="1">
            <a:off x="7086600" y="2286000"/>
            <a:ext cx="1752600" cy="0"/>
          </a:xfrm>
          <a:prstGeom prst="line">
            <a:avLst/>
          </a:prstGeom>
          <a:noFill/>
          <a:ln w="9525">
            <a:solidFill>
              <a:schemeClr val="tx1"/>
            </a:solidFill>
            <a:round/>
            <a:headEnd/>
            <a:tailEnd type="triangle" w="med" len="med"/>
          </a:ln>
        </p:spPr>
        <p:txBody>
          <a:bodyPr/>
          <a:lstStyle/>
          <a:p>
            <a:endParaRPr lang="en-US"/>
          </a:p>
        </p:txBody>
      </p:sp>
      <p:sp>
        <p:nvSpPr>
          <p:cNvPr id="38980" name="Line 76"/>
          <p:cNvSpPr>
            <a:spLocks noChangeShapeType="1"/>
          </p:cNvSpPr>
          <p:nvPr/>
        </p:nvSpPr>
        <p:spPr bwMode="auto">
          <a:xfrm>
            <a:off x="609600" y="2133600"/>
            <a:ext cx="0" cy="457200"/>
          </a:xfrm>
          <a:prstGeom prst="line">
            <a:avLst/>
          </a:prstGeom>
          <a:noFill/>
          <a:ln w="9525">
            <a:solidFill>
              <a:schemeClr val="tx1"/>
            </a:solidFill>
            <a:round/>
            <a:headEnd/>
            <a:tailEnd/>
          </a:ln>
        </p:spPr>
        <p:txBody>
          <a:bodyPr/>
          <a:lstStyle/>
          <a:p>
            <a:endParaRPr lang="en-US"/>
          </a:p>
        </p:txBody>
      </p:sp>
      <p:sp>
        <p:nvSpPr>
          <p:cNvPr id="38983" name="Rectangle 79"/>
          <p:cNvSpPr>
            <a:spLocks noChangeArrowheads="1"/>
          </p:cNvSpPr>
          <p:nvPr/>
        </p:nvSpPr>
        <p:spPr bwMode="auto">
          <a:xfrm>
            <a:off x="228600" y="3124200"/>
            <a:ext cx="8763000" cy="3124200"/>
          </a:xfrm>
          <a:prstGeom prst="rect">
            <a:avLst/>
          </a:prstGeom>
          <a:solidFill>
            <a:schemeClr val="accent1"/>
          </a:solidFill>
          <a:ln w="9525">
            <a:solidFill>
              <a:schemeClr val="tx1"/>
            </a:solidFill>
            <a:miter lim="800000"/>
            <a:headEnd/>
            <a:tailEnd/>
          </a:ln>
        </p:spPr>
        <p:txBody>
          <a:bodyPr wrap="none" anchor="ctr"/>
          <a:lstStyle/>
          <a:p>
            <a:r>
              <a:rPr lang="en-US" dirty="0" smtClean="0"/>
              <a:t>Logical </a:t>
            </a:r>
            <a:r>
              <a:rPr lang="en-US" dirty="0"/>
              <a:t>address is divided into two parts , 12 bit offset within a page and 20 bit </a:t>
            </a:r>
          </a:p>
          <a:p>
            <a:r>
              <a:rPr lang="en-US" dirty="0"/>
              <a:t>page number</a:t>
            </a:r>
          </a:p>
          <a:p>
            <a:endParaRPr lang="en-US" dirty="0"/>
          </a:p>
          <a:p>
            <a:r>
              <a:rPr lang="en-US" dirty="0"/>
              <a:t>This logical address is translated to 32 Bit Physical address consisting of 12 bit</a:t>
            </a:r>
          </a:p>
          <a:p>
            <a:r>
              <a:rPr lang="en-US" dirty="0"/>
              <a:t>Offset and 20 bit frame number</a:t>
            </a:r>
          </a:p>
          <a:p>
            <a:endParaRPr lang="en-US" dirty="0"/>
          </a:p>
          <a:p>
            <a:r>
              <a:rPr lang="en-US" dirty="0" smtClean="0"/>
              <a:t>For mapping the logical to physical address, we would require a minimum of 20 bit for</a:t>
            </a:r>
          </a:p>
          <a:p>
            <a:r>
              <a:rPr lang="en-US" dirty="0" smtClean="0"/>
              <a:t>Page no and 20 bit for frame number . A total of minimum 40 bits .</a:t>
            </a:r>
          </a:p>
        </p:txBody>
      </p:sp>
      <p:sp>
        <p:nvSpPr>
          <p:cNvPr id="38984" name="Text Box 81"/>
          <p:cNvSpPr txBox="1">
            <a:spLocks noChangeArrowheads="1"/>
          </p:cNvSpPr>
          <p:nvPr/>
        </p:nvSpPr>
        <p:spPr bwMode="auto">
          <a:xfrm>
            <a:off x="685800" y="3160713"/>
            <a:ext cx="7924800" cy="366712"/>
          </a:xfrm>
          <a:prstGeom prst="rect">
            <a:avLst/>
          </a:prstGeom>
          <a:noFill/>
          <a:ln w="9525">
            <a:noFill/>
            <a:miter lim="800000"/>
            <a:headEnd/>
            <a:tailEnd/>
          </a:ln>
        </p:spPr>
        <p:txBody>
          <a:bodyPr>
            <a:spAutoFit/>
          </a:bodyPr>
          <a:lstStyle/>
          <a:p>
            <a:endParaRPr lang="en-US"/>
          </a:p>
        </p:txBody>
      </p:sp>
      <p:cxnSp>
        <p:nvCxnSpPr>
          <p:cNvPr id="21" name="Straight Connector 20"/>
          <p:cNvCxnSpPr/>
          <p:nvPr/>
        </p:nvCxnSpPr>
        <p:spPr bwMode="auto">
          <a:xfrm>
            <a:off x="2895600" y="2133600"/>
            <a:ext cx="0" cy="381000"/>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22" name="Text Box 70"/>
          <p:cNvSpPr txBox="1">
            <a:spLocks noChangeArrowheads="1"/>
          </p:cNvSpPr>
          <p:nvPr/>
        </p:nvSpPr>
        <p:spPr bwMode="auto">
          <a:xfrm>
            <a:off x="3276600" y="2133600"/>
            <a:ext cx="1351652" cy="369332"/>
          </a:xfrm>
          <a:prstGeom prst="rect">
            <a:avLst/>
          </a:prstGeom>
          <a:noFill/>
          <a:ln w="9525">
            <a:noFill/>
            <a:miter lim="800000"/>
            <a:headEnd/>
            <a:tailEnd/>
          </a:ln>
        </p:spPr>
        <p:txBody>
          <a:bodyPr wrap="none">
            <a:spAutoFit/>
          </a:bodyPr>
          <a:lstStyle/>
          <a:p>
            <a:r>
              <a:rPr lang="en-US" dirty="0"/>
              <a:t>Page </a:t>
            </a:r>
            <a:r>
              <a:rPr lang="en-US" dirty="0" smtClean="0"/>
              <a:t>table </a:t>
            </a:r>
            <a:endParaRPr lang="en-US" dirty="0"/>
          </a:p>
        </p:txBody>
      </p:sp>
      <p:sp>
        <p:nvSpPr>
          <p:cNvPr id="23" name="TextBox 22"/>
          <p:cNvSpPr txBox="1"/>
          <p:nvPr/>
        </p:nvSpPr>
        <p:spPr>
          <a:xfrm>
            <a:off x="2590800" y="838200"/>
            <a:ext cx="441146" cy="369332"/>
          </a:xfrm>
          <a:prstGeom prst="rect">
            <a:avLst/>
          </a:prstGeom>
          <a:noFill/>
        </p:spPr>
        <p:txBody>
          <a:bodyPr wrap="none" rtlCol="0">
            <a:spAutoFit/>
          </a:bodyPr>
          <a:lstStyle/>
          <a:p>
            <a:r>
              <a:rPr lang="en-US" dirty="0" smtClean="0"/>
              <a:t>21</a:t>
            </a:r>
            <a:endParaRPr lang="en-US" dirty="0"/>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0" name="Picture 4"/>
          <p:cNvPicPr>
            <a:picLocks noChangeAspect="1" noChangeArrowheads="1"/>
          </p:cNvPicPr>
          <p:nvPr/>
        </p:nvPicPr>
        <p:blipFill>
          <a:blip r:embed="rId3" cstate="print"/>
          <a:srcRect/>
          <a:stretch>
            <a:fillRect/>
          </a:stretch>
        </p:blipFill>
        <p:spPr bwMode="auto">
          <a:xfrm>
            <a:off x="609600" y="1295400"/>
            <a:ext cx="8305800" cy="5257800"/>
          </a:xfrm>
          <a:prstGeom prst="rect">
            <a:avLst/>
          </a:prstGeom>
          <a:noFill/>
          <a:ln w="9525">
            <a:noFill/>
            <a:miter lim="800000"/>
            <a:headEnd/>
            <a:tailEnd/>
          </a:ln>
        </p:spPr>
      </p:pic>
      <p:sp>
        <p:nvSpPr>
          <p:cNvPr id="3" name="TextBox 2"/>
          <p:cNvSpPr txBox="1"/>
          <p:nvPr/>
        </p:nvSpPr>
        <p:spPr>
          <a:xfrm>
            <a:off x="914400" y="609600"/>
            <a:ext cx="4352474" cy="369332"/>
          </a:xfrm>
          <a:prstGeom prst="rect">
            <a:avLst/>
          </a:prstGeom>
          <a:noFill/>
        </p:spPr>
        <p:txBody>
          <a:bodyPr wrap="none" rtlCol="0">
            <a:spAutoFit/>
          </a:bodyPr>
          <a:lstStyle/>
          <a:p>
            <a:r>
              <a:rPr lang="en-US" dirty="0" smtClean="0"/>
              <a:t>Support for paging on Intel processors    </a:t>
            </a:r>
            <a:endParaRPr lang="en-US" dirty="0"/>
          </a:p>
        </p:txBody>
      </p:sp>
      <p:sp>
        <p:nvSpPr>
          <p:cNvPr id="4" name="TextBox 3"/>
          <p:cNvSpPr txBox="1"/>
          <p:nvPr/>
        </p:nvSpPr>
        <p:spPr>
          <a:xfrm>
            <a:off x="3352800" y="6248400"/>
            <a:ext cx="2743200" cy="369332"/>
          </a:xfrm>
          <a:prstGeom prst="rect">
            <a:avLst/>
          </a:prstGeom>
          <a:solidFill>
            <a:schemeClr val="bg1"/>
          </a:solidFill>
        </p:spPr>
        <p:txBody>
          <a:bodyPr wrap="square" rtlCol="0">
            <a:spAutoFit/>
          </a:bodyPr>
          <a:lstStyle/>
          <a:p>
            <a:endParaRPr lang="en-US" dirty="0"/>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4" name="Picture 4"/>
          <p:cNvPicPr>
            <a:picLocks noChangeAspect="1" noChangeArrowheads="1"/>
          </p:cNvPicPr>
          <p:nvPr/>
        </p:nvPicPr>
        <p:blipFill>
          <a:blip r:embed="rId3" cstate="print"/>
          <a:srcRect/>
          <a:stretch>
            <a:fillRect/>
          </a:stretch>
        </p:blipFill>
        <p:spPr bwMode="auto">
          <a:xfrm>
            <a:off x="228600" y="228600"/>
            <a:ext cx="8534400" cy="64008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78" name="Picture 4"/>
          <p:cNvPicPr>
            <a:picLocks noChangeAspect="1" noChangeArrowheads="1"/>
          </p:cNvPicPr>
          <p:nvPr/>
        </p:nvPicPr>
        <p:blipFill>
          <a:blip r:embed="rId3" cstate="print"/>
          <a:srcRect/>
          <a:stretch>
            <a:fillRect/>
          </a:stretch>
        </p:blipFill>
        <p:spPr bwMode="auto">
          <a:xfrm>
            <a:off x="228600" y="228600"/>
            <a:ext cx="8610600" cy="64008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02" name="Picture 4"/>
          <p:cNvPicPr>
            <a:picLocks noChangeAspect="1" noChangeArrowheads="1"/>
          </p:cNvPicPr>
          <p:nvPr/>
        </p:nvPicPr>
        <p:blipFill>
          <a:blip r:embed="rId3" cstate="print"/>
          <a:srcRect/>
          <a:stretch>
            <a:fillRect/>
          </a:stretch>
        </p:blipFill>
        <p:spPr bwMode="auto">
          <a:xfrm>
            <a:off x="304800" y="228600"/>
            <a:ext cx="8534400" cy="62484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6" name="Picture 4"/>
          <p:cNvPicPr>
            <a:picLocks noChangeAspect="1" noChangeArrowheads="1"/>
          </p:cNvPicPr>
          <p:nvPr/>
        </p:nvPicPr>
        <p:blipFill>
          <a:blip r:embed="rId3" cstate="print"/>
          <a:srcRect/>
          <a:stretch>
            <a:fillRect/>
          </a:stretch>
        </p:blipFill>
        <p:spPr bwMode="auto">
          <a:xfrm>
            <a:off x="609600" y="381000"/>
            <a:ext cx="7772400" cy="57912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a:xfrm>
            <a:off x="457200" y="274638"/>
            <a:ext cx="8229600" cy="792162"/>
          </a:xfrm>
        </p:spPr>
        <p:txBody>
          <a:bodyPr/>
          <a:lstStyle/>
          <a:p>
            <a:pPr eaLnBrk="1" hangingPunct="1"/>
            <a:r>
              <a:rPr lang="en-US" smtClean="0"/>
              <a:t>Associative Register</a:t>
            </a:r>
          </a:p>
        </p:txBody>
      </p:sp>
      <p:sp>
        <p:nvSpPr>
          <p:cNvPr id="53251" name="Rectangle 3"/>
          <p:cNvSpPr>
            <a:spLocks noGrp="1" noChangeArrowheads="1"/>
          </p:cNvSpPr>
          <p:nvPr>
            <p:ph type="body" idx="1"/>
          </p:nvPr>
        </p:nvSpPr>
        <p:spPr>
          <a:xfrm>
            <a:off x="381000" y="1143000"/>
            <a:ext cx="8305800" cy="5410200"/>
          </a:xfrm>
        </p:spPr>
        <p:txBody>
          <a:bodyPr/>
          <a:lstStyle/>
          <a:p>
            <a:pPr eaLnBrk="1" hangingPunct="1">
              <a:lnSpc>
                <a:spcPct val="90000"/>
              </a:lnSpc>
            </a:pPr>
            <a:r>
              <a:rPr lang="en-US" sz="2400" smtClean="0"/>
              <a:t>The two memory access problem can be solved by the use of a special fast-lookup hardware cache called </a:t>
            </a:r>
            <a:r>
              <a:rPr lang="en-US" sz="2400" i="1" smtClean="0"/>
              <a:t>associative registers</a:t>
            </a:r>
            <a:r>
              <a:rPr lang="en-US" sz="2400" smtClean="0"/>
              <a:t> or </a:t>
            </a:r>
            <a:r>
              <a:rPr lang="en-US" sz="2400" i="1" smtClean="0"/>
              <a:t>translation look-aside buffers</a:t>
            </a:r>
            <a:r>
              <a:rPr lang="en-US" sz="2400" smtClean="0"/>
              <a:t> </a:t>
            </a:r>
            <a:r>
              <a:rPr lang="en-US" sz="2400" i="1" smtClean="0"/>
              <a:t>(TLBs)</a:t>
            </a:r>
          </a:p>
          <a:p>
            <a:pPr eaLnBrk="1" hangingPunct="1">
              <a:lnSpc>
                <a:spcPct val="90000"/>
              </a:lnSpc>
            </a:pPr>
            <a:r>
              <a:rPr lang="en-US" sz="2800" smtClean="0"/>
              <a:t>Associative registers – parallel search </a:t>
            </a:r>
          </a:p>
          <a:p>
            <a:pPr eaLnBrk="1" hangingPunct="1">
              <a:lnSpc>
                <a:spcPct val="90000"/>
              </a:lnSpc>
            </a:pPr>
            <a:endParaRPr lang="en-US" sz="2800" smtClean="0"/>
          </a:p>
          <a:p>
            <a:pPr eaLnBrk="1" hangingPunct="1">
              <a:lnSpc>
                <a:spcPct val="90000"/>
              </a:lnSpc>
            </a:pPr>
            <a:endParaRPr lang="en-US" sz="2800" smtClean="0"/>
          </a:p>
          <a:p>
            <a:pPr eaLnBrk="1" hangingPunct="1">
              <a:lnSpc>
                <a:spcPct val="90000"/>
              </a:lnSpc>
            </a:pPr>
            <a:endParaRPr lang="en-US" sz="2800" smtClean="0"/>
          </a:p>
          <a:p>
            <a:pPr eaLnBrk="1" hangingPunct="1">
              <a:lnSpc>
                <a:spcPct val="90000"/>
              </a:lnSpc>
            </a:pPr>
            <a:endParaRPr lang="en-US" sz="2800" smtClean="0"/>
          </a:p>
          <a:p>
            <a:pPr eaLnBrk="1" hangingPunct="1">
              <a:lnSpc>
                <a:spcPct val="90000"/>
              </a:lnSpc>
            </a:pPr>
            <a:r>
              <a:rPr lang="en-US" sz="2800" smtClean="0"/>
              <a:t>Address translation (A´, A´´)</a:t>
            </a:r>
          </a:p>
          <a:p>
            <a:pPr marL="628650" lvl="1" eaLnBrk="1" hangingPunct="1">
              <a:lnSpc>
                <a:spcPct val="90000"/>
              </a:lnSpc>
            </a:pPr>
            <a:r>
              <a:rPr lang="en-US" sz="2400" smtClean="0"/>
              <a:t>If A´ is in associative register, get frame # out. </a:t>
            </a:r>
          </a:p>
          <a:p>
            <a:pPr marL="628650" lvl="1" eaLnBrk="1" hangingPunct="1">
              <a:lnSpc>
                <a:spcPct val="90000"/>
              </a:lnSpc>
            </a:pPr>
            <a:r>
              <a:rPr lang="en-US" sz="2400" smtClean="0"/>
              <a:t>Otherwise get frame # from page table in memory</a:t>
            </a:r>
          </a:p>
          <a:p>
            <a:pPr marL="628650" lvl="1" eaLnBrk="1" hangingPunct="1">
              <a:lnSpc>
                <a:spcPct val="90000"/>
              </a:lnSpc>
            </a:pPr>
            <a:endParaRPr lang="en-US" sz="2400" smtClean="0"/>
          </a:p>
        </p:txBody>
      </p:sp>
      <p:sp>
        <p:nvSpPr>
          <p:cNvPr id="53252" name="Line 4"/>
          <p:cNvSpPr>
            <a:spLocks noChangeShapeType="1"/>
          </p:cNvSpPr>
          <p:nvPr/>
        </p:nvSpPr>
        <p:spPr bwMode="auto">
          <a:xfrm>
            <a:off x="4495800" y="3505200"/>
            <a:ext cx="0" cy="1200150"/>
          </a:xfrm>
          <a:prstGeom prst="line">
            <a:avLst/>
          </a:prstGeom>
          <a:noFill/>
          <a:ln w="9525">
            <a:solidFill>
              <a:schemeClr val="tx1"/>
            </a:solidFill>
            <a:round/>
            <a:headEnd/>
            <a:tailEnd/>
          </a:ln>
        </p:spPr>
        <p:txBody>
          <a:bodyPr wrap="none" anchor="ctr"/>
          <a:lstStyle/>
          <a:p>
            <a:endParaRPr lang="en-US"/>
          </a:p>
        </p:txBody>
      </p:sp>
      <p:grpSp>
        <p:nvGrpSpPr>
          <p:cNvPr id="53253" name="Group 5"/>
          <p:cNvGrpSpPr>
            <a:grpSpLocks/>
          </p:cNvGrpSpPr>
          <p:nvPr/>
        </p:nvGrpSpPr>
        <p:grpSpPr bwMode="auto">
          <a:xfrm>
            <a:off x="3200400" y="3200400"/>
            <a:ext cx="2895600" cy="1524000"/>
            <a:chOff x="1968" y="1968"/>
            <a:chExt cx="1824" cy="960"/>
          </a:xfrm>
        </p:grpSpPr>
        <p:sp>
          <p:nvSpPr>
            <p:cNvPr id="53255" name="Rectangle 6"/>
            <p:cNvSpPr>
              <a:spLocks noChangeArrowheads="1"/>
            </p:cNvSpPr>
            <p:nvPr/>
          </p:nvSpPr>
          <p:spPr bwMode="auto">
            <a:xfrm>
              <a:off x="1968" y="2160"/>
              <a:ext cx="1824" cy="768"/>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53256" name="Line 7"/>
            <p:cNvSpPr>
              <a:spLocks noChangeShapeType="1"/>
            </p:cNvSpPr>
            <p:nvPr/>
          </p:nvSpPr>
          <p:spPr bwMode="auto">
            <a:xfrm>
              <a:off x="1968" y="2352"/>
              <a:ext cx="1824" cy="0"/>
            </a:xfrm>
            <a:prstGeom prst="line">
              <a:avLst/>
            </a:prstGeom>
            <a:noFill/>
            <a:ln w="9525">
              <a:solidFill>
                <a:schemeClr val="tx1"/>
              </a:solidFill>
              <a:round/>
              <a:headEnd/>
              <a:tailEnd/>
            </a:ln>
          </p:spPr>
          <p:txBody>
            <a:bodyPr wrap="none" anchor="ctr"/>
            <a:lstStyle/>
            <a:p>
              <a:endParaRPr lang="en-US"/>
            </a:p>
          </p:txBody>
        </p:sp>
        <p:sp>
          <p:nvSpPr>
            <p:cNvPr id="53257" name="Line 8"/>
            <p:cNvSpPr>
              <a:spLocks noChangeShapeType="1"/>
            </p:cNvSpPr>
            <p:nvPr/>
          </p:nvSpPr>
          <p:spPr bwMode="auto">
            <a:xfrm>
              <a:off x="1968" y="2544"/>
              <a:ext cx="1824" cy="0"/>
            </a:xfrm>
            <a:prstGeom prst="line">
              <a:avLst/>
            </a:prstGeom>
            <a:noFill/>
            <a:ln w="9525">
              <a:solidFill>
                <a:schemeClr val="tx1"/>
              </a:solidFill>
              <a:round/>
              <a:headEnd/>
              <a:tailEnd/>
            </a:ln>
          </p:spPr>
          <p:txBody>
            <a:bodyPr wrap="none" anchor="ctr"/>
            <a:lstStyle/>
            <a:p>
              <a:endParaRPr lang="en-US"/>
            </a:p>
          </p:txBody>
        </p:sp>
        <p:sp>
          <p:nvSpPr>
            <p:cNvPr id="53258" name="Line 9"/>
            <p:cNvSpPr>
              <a:spLocks noChangeShapeType="1"/>
            </p:cNvSpPr>
            <p:nvPr/>
          </p:nvSpPr>
          <p:spPr bwMode="auto">
            <a:xfrm>
              <a:off x="1968" y="2736"/>
              <a:ext cx="1824" cy="0"/>
            </a:xfrm>
            <a:prstGeom prst="line">
              <a:avLst/>
            </a:prstGeom>
            <a:noFill/>
            <a:ln w="9525">
              <a:solidFill>
                <a:schemeClr val="tx1"/>
              </a:solidFill>
              <a:round/>
              <a:headEnd/>
              <a:tailEnd/>
            </a:ln>
          </p:spPr>
          <p:txBody>
            <a:bodyPr wrap="none" anchor="ctr"/>
            <a:lstStyle/>
            <a:p>
              <a:endParaRPr lang="en-US"/>
            </a:p>
          </p:txBody>
        </p:sp>
        <p:sp>
          <p:nvSpPr>
            <p:cNvPr id="53259" name="Rectangle 10"/>
            <p:cNvSpPr>
              <a:spLocks noChangeArrowheads="1"/>
            </p:cNvSpPr>
            <p:nvPr/>
          </p:nvSpPr>
          <p:spPr bwMode="auto">
            <a:xfrm>
              <a:off x="2064" y="1968"/>
              <a:ext cx="816" cy="192"/>
            </a:xfrm>
            <a:prstGeom prst="rect">
              <a:avLst/>
            </a:prstGeom>
            <a:noFill/>
            <a:ln w="9525">
              <a:noFill/>
              <a:miter lim="800000"/>
              <a:headEnd/>
              <a:tailEnd/>
            </a:ln>
          </p:spPr>
          <p:txBody>
            <a:bodyPr wrap="none" anchor="ctr"/>
            <a:lstStyle/>
            <a:p>
              <a:r>
                <a:rPr lang="en-US" sz="1400">
                  <a:latin typeface="Helvetica" pitchFamily="34" charset="0"/>
                </a:rPr>
                <a:t>Page #</a:t>
              </a:r>
            </a:p>
          </p:txBody>
        </p:sp>
        <p:sp>
          <p:nvSpPr>
            <p:cNvPr id="53260" name="Rectangle 11"/>
            <p:cNvSpPr>
              <a:spLocks noChangeArrowheads="1"/>
            </p:cNvSpPr>
            <p:nvPr/>
          </p:nvSpPr>
          <p:spPr bwMode="auto">
            <a:xfrm>
              <a:off x="2880" y="1968"/>
              <a:ext cx="816" cy="192"/>
            </a:xfrm>
            <a:prstGeom prst="rect">
              <a:avLst/>
            </a:prstGeom>
            <a:noFill/>
            <a:ln w="9525">
              <a:noFill/>
              <a:miter lim="800000"/>
              <a:headEnd/>
              <a:tailEnd/>
            </a:ln>
          </p:spPr>
          <p:txBody>
            <a:bodyPr wrap="none" anchor="ctr"/>
            <a:lstStyle/>
            <a:p>
              <a:r>
                <a:rPr lang="en-US" sz="1400">
                  <a:latin typeface="Helvetica" pitchFamily="34" charset="0"/>
                </a:rPr>
                <a:t>Frame #</a:t>
              </a:r>
            </a:p>
          </p:txBody>
        </p:sp>
      </p:grpSp>
      <p:sp>
        <p:nvSpPr>
          <p:cNvPr id="53254" name="Line 12"/>
          <p:cNvSpPr>
            <a:spLocks noChangeShapeType="1"/>
          </p:cNvSpPr>
          <p:nvPr/>
        </p:nvSpPr>
        <p:spPr bwMode="auto">
          <a:xfrm>
            <a:off x="4495800" y="3505200"/>
            <a:ext cx="0" cy="1219200"/>
          </a:xfrm>
          <a:prstGeom prst="line">
            <a:avLst/>
          </a:prstGeom>
          <a:noFill/>
          <a:ln w="9525">
            <a:solidFill>
              <a:schemeClr val="tx1"/>
            </a:solidFill>
            <a:round/>
            <a:headEnd/>
            <a:tailEnd/>
          </a:ln>
        </p:spPr>
        <p:txBody>
          <a:bodyPr/>
          <a:lstStyle/>
          <a:p>
            <a:endParaRPr lang="en-US"/>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p:txBody>
          <a:bodyPr/>
          <a:lstStyle/>
          <a:p>
            <a:pPr eaLnBrk="1" hangingPunct="1"/>
            <a:r>
              <a:rPr lang="en-US" smtClean="0"/>
              <a:t>Effective Access Time</a:t>
            </a:r>
          </a:p>
        </p:txBody>
      </p:sp>
      <p:sp>
        <p:nvSpPr>
          <p:cNvPr id="54275" name="Rectangle 3"/>
          <p:cNvSpPr>
            <a:spLocks noGrp="1" noChangeArrowheads="1"/>
          </p:cNvSpPr>
          <p:nvPr>
            <p:ph type="body" idx="1"/>
          </p:nvPr>
        </p:nvSpPr>
        <p:spPr>
          <a:xfrm>
            <a:off x="1066800" y="1428750"/>
            <a:ext cx="7620000" cy="4686300"/>
          </a:xfrm>
        </p:spPr>
        <p:txBody>
          <a:bodyPr/>
          <a:lstStyle/>
          <a:p>
            <a:pPr eaLnBrk="1" hangingPunct="1">
              <a:tabLst>
                <a:tab pos="2063750" algn="l"/>
                <a:tab pos="2568575" algn="l"/>
              </a:tabLst>
            </a:pPr>
            <a:r>
              <a:rPr lang="en-US" smtClean="0"/>
              <a:t>Example</a:t>
            </a:r>
          </a:p>
          <a:p>
            <a:pPr lvl="1" eaLnBrk="1" hangingPunct="1">
              <a:tabLst>
                <a:tab pos="2063750" algn="l"/>
                <a:tab pos="2568575" algn="l"/>
              </a:tabLst>
            </a:pPr>
            <a:r>
              <a:rPr lang="en-US" smtClean="0">
                <a:sym typeface="Symbol" pitchFamily="18" charset="2"/>
              </a:rPr>
              <a:t>Hit ratio	80%</a:t>
            </a:r>
          </a:p>
          <a:p>
            <a:pPr lvl="1" eaLnBrk="1" hangingPunct="1">
              <a:tabLst>
                <a:tab pos="2063750" algn="l"/>
                <a:tab pos="2568575" algn="l"/>
              </a:tabLst>
            </a:pPr>
            <a:r>
              <a:rPr lang="en-US" smtClean="0">
                <a:sym typeface="Symbol" pitchFamily="18" charset="2"/>
              </a:rPr>
              <a:t>20 nsec to search in TLB</a:t>
            </a:r>
          </a:p>
          <a:p>
            <a:pPr lvl="1" eaLnBrk="1" hangingPunct="1">
              <a:tabLst>
                <a:tab pos="2063750" algn="l"/>
                <a:tab pos="2568575" algn="l"/>
              </a:tabLst>
            </a:pPr>
            <a:r>
              <a:rPr lang="en-US" smtClean="0">
                <a:sym typeface="Symbol" pitchFamily="18" charset="2"/>
              </a:rPr>
              <a:t>100 nsec to access Memory</a:t>
            </a:r>
          </a:p>
          <a:p>
            <a:pPr lvl="1" eaLnBrk="1" hangingPunct="1">
              <a:tabLst>
                <a:tab pos="2063750" algn="l"/>
                <a:tab pos="2568575" algn="l"/>
              </a:tabLst>
            </a:pPr>
            <a:r>
              <a:rPr lang="en-US" smtClean="0">
                <a:sym typeface="Symbol" pitchFamily="18" charset="2"/>
              </a:rPr>
              <a:t>Effective Memory Access Time</a:t>
            </a:r>
          </a:p>
          <a:p>
            <a:pPr lvl="1" eaLnBrk="1" hangingPunct="1">
              <a:tabLst>
                <a:tab pos="2063750" algn="l"/>
                <a:tab pos="2568575" algn="l"/>
              </a:tabLst>
            </a:pPr>
            <a:r>
              <a:rPr lang="en-US" smtClean="0">
                <a:sym typeface="Symbol" pitchFamily="18" charset="2"/>
              </a:rPr>
              <a:t>(E M A T) = (0.80 X 120) + (0.20 X 220) = 140 nsec</a:t>
            </a:r>
          </a:p>
          <a:p>
            <a:pPr lvl="1" eaLnBrk="1" hangingPunct="1">
              <a:buFontTx/>
              <a:buNone/>
              <a:tabLst>
                <a:tab pos="2063750" algn="l"/>
                <a:tab pos="2568575" algn="l"/>
              </a:tabLst>
            </a:pPr>
            <a:r>
              <a:rPr lang="en-US" smtClean="0">
                <a:sym typeface="Symbol" pitchFamily="18" charset="2"/>
              </a:rPr>
              <a:t>If hit ratio is 98% then</a:t>
            </a:r>
          </a:p>
          <a:p>
            <a:pPr lvl="1" eaLnBrk="1" hangingPunct="1">
              <a:buFontTx/>
              <a:buNone/>
              <a:tabLst>
                <a:tab pos="2063750" algn="l"/>
                <a:tab pos="2568575" algn="l"/>
              </a:tabLst>
            </a:pPr>
            <a:r>
              <a:rPr lang="en-US" smtClean="0">
                <a:sym typeface="Symbol" pitchFamily="18" charset="2"/>
              </a:rPr>
              <a:t>EAT = (0.98 X 120) + (0.02 X 220) = 122 nsec</a:t>
            </a:r>
          </a:p>
          <a:p>
            <a:pPr lvl="1" eaLnBrk="1" hangingPunct="1">
              <a:buFontTx/>
              <a:buNone/>
              <a:tabLst>
                <a:tab pos="2063750" algn="l"/>
                <a:tab pos="2568575" algn="l"/>
              </a:tabLst>
            </a:pPr>
            <a:endParaRPr lang="en-US" smtClean="0">
              <a:sym typeface="Symbol" pitchFamily="18" charset="2"/>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381000" y="228600"/>
            <a:ext cx="8229600" cy="609600"/>
          </a:xfrm>
        </p:spPr>
        <p:txBody>
          <a:bodyPr/>
          <a:lstStyle/>
          <a:p>
            <a:pPr algn="l" eaLnBrk="1" hangingPunct="1"/>
            <a:r>
              <a:rPr lang="en-US" sz="4000" smtClean="0"/>
              <a:t>Example (two level memory)</a:t>
            </a:r>
          </a:p>
        </p:txBody>
      </p:sp>
      <p:sp>
        <p:nvSpPr>
          <p:cNvPr id="6147" name="Rectangle 3"/>
          <p:cNvSpPr>
            <a:spLocks noGrp="1" noChangeArrowheads="1"/>
          </p:cNvSpPr>
          <p:nvPr>
            <p:ph type="body" idx="1"/>
          </p:nvPr>
        </p:nvSpPr>
        <p:spPr>
          <a:xfrm>
            <a:off x="152400" y="1219200"/>
            <a:ext cx="8839200" cy="5334000"/>
          </a:xfrm>
        </p:spPr>
        <p:txBody>
          <a:bodyPr/>
          <a:lstStyle/>
          <a:p>
            <a:pPr eaLnBrk="1" hangingPunct="1">
              <a:lnSpc>
                <a:spcPct val="90000"/>
              </a:lnSpc>
            </a:pPr>
            <a:r>
              <a:rPr lang="en-US" smtClean="0"/>
              <a:t>Processor has access to two level of memory</a:t>
            </a:r>
          </a:p>
          <a:p>
            <a:pPr eaLnBrk="1" hangingPunct="1">
              <a:lnSpc>
                <a:spcPct val="90000"/>
              </a:lnSpc>
              <a:buFontTx/>
              <a:buNone/>
            </a:pPr>
            <a:endParaRPr lang="en-US" smtClean="0"/>
          </a:p>
          <a:p>
            <a:pPr lvl="1" eaLnBrk="1" hangingPunct="1">
              <a:lnSpc>
                <a:spcPct val="90000"/>
              </a:lnSpc>
            </a:pPr>
            <a:r>
              <a:rPr lang="en-US" smtClean="0">
                <a:solidFill>
                  <a:srgbClr val="D21A90"/>
                </a:solidFill>
              </a:rPr>
              <a:t>Level 1 contains 1000 words and access time(T1) is 0.1 Micro second</a:t>
            </a:r>
          </a:p>
          <a:p>
            <a:pPr lvl="1" eaLnBrk="1" hangingPunct="1">
              <a:lnSpc>
                <a:spcPct val="90000"/>
              </a:lnSpc>
            </a:pPr>
            <a:r>
              <a:rPr lang="en-US" smtClean="0">
                <a:solidFill>
                  <a:srgbClr val="D21A90"/>
                </a:solidFill>
              </a:rPr>
              <a:t>Level 2 contains 100,000 words and access time (T2) is 1 Micro second</a:t>
            </a:r>
          </a:p>
          <a:p>
            <a:pPr lvl="1" eaLnBrk="1" hangingPunct="1">
              <a:lnSpc>
                <a:spcPct val="90000"/>
              </a:lnSpc>
              <a:buFontTx/>
              <a:buNone/>
            </a:pPr>
            <a:endParaRPr lang="en-US" smtClean="0">
              <a:solidFill>
                <a:srgbClr val="D21A90"/>
              </a:solidFill>
            </a:endParaRPr>
          </a:p>
          <a:p>
            <a:pPr eaLnBrk="1" hangingPunct="1">
              <a:lnSpc>
                <a:spcPct val="90000"/>
              </a:lnSpc>
            </a:pPr>
            <a:r>
              <a:rPr lang="en-US" smtClean="0"/>
              <a:t> If the word is found in level 1 </a:t>
            </a:r>
          </a:p>
          <a:p>
            <a:pPr lvl="1" eaLnBrk="1" hangingPunct="1">
              <a:lnSpc>
                <a:spcPct val="90000"/>
              </a:lnSpc>
            </a:pPr>
            <a:r>
              <a:rPr lang="en-US" smtClean="0">
                <a:solidFill>
                  <a:srgbClr val="D21A90"/>
                </a:solidFill>
              </a:rPr>
              <a:t>then it is accessed in 0.1 Micro sec </a:t>
            </a:r>
          </a:p>
          <a:p>
            <a:pPr lvl="1" eaLnBrk="1" hangingPunct="1">
              <a:lnSpc>
                <a:spcPct val="90000"/>
              </a:lnSpc>
            </a:pPr>
            <a:r>
              <a:rPr lang="en-US" smtClean="0">
                <a:solidFill>
                  <a:srgbClr val="D21A90"/>
                </a:solidFill>
              </a:rPr>
              <a:t>else 1.1 micro sec</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p:txBody>
          <a:bodyPr/>
          <a:lstStyle/>
          <a:p>
            <a:pPr eaLnBrk="1" hangingPunct="1"/>
            <a:r>
              <a:rPr lang="en-US" smtClean="0"/>
              <a:t>Segmentation</a:t>
            </a:r>
          </a:p>
        </p:txBody>
      </p:sp>
      <p:sp>
        <p:nvSpPr>
          <p:cNvPr id="55299" name="Rectangle 3"/>
          <p:cNvSpPr>
            <a:spLocks noGrp="1" noChangeArrowheads="1"/>
          </p:cNvSpPr>
          <p:nvPr>
            <p:ph type="body" idx="1"/>
          </p:nvPr>
        </p:nvSpPr>
        <p:spPr>
          <a:xfrm>
            <a:off x="1066800" y="1219200"/>
            <a:ext cx="7620000" cy="5257800"/>
          </a:xfrm>
        </p:spPr>
        <p:txBody>
          <a:bodyPr/>
          <a:lstStyle/>
          <a:p>
            <a:pPr eaLnBrk="1" hangingPunct="1">
              <a:lnSpc>
                <a:spcPct val="80000"/>
              </a:lnSpc>
              <a:tabLst>
                <a:tab pos="1833563" algn="l"/>
              </a:tabLst>
            </a:pPr>
            <a:r>
              <a:rPr lang="en-US" sz="2400" smtClean="0"/>
              <a:t>Memory-management scheme that supports user view of memory. (User’s view of memory is not same as physical memory.)</a:t>
            </a:r>
          </a:p>
          <a:p>
            <a:pPr eaLnBrk="1" hangingPunct="1">
              <a:lnSpc>
                <a:spcPct val="80000"/>
              </a:lnSpc>
              <a:tabLst>
                <a:tab pos="1833563" algn="l"/>
              </a:tabLst>
            </a:pPr>
            <a:r>
              <a:rPr lang="en-US" sz="2400" smtClean="0"/>
              <a:t>A logical address space is a collection of segments.</a:t>
            </a:r>
          </a:p>
          <a:p>
            <a:pPr eaLnBrk="1" hangingPunct="1">
              <a:lnSpc>
                <a:spcPct val="80000"/>
              </a:lnSpc>
              <a:tabLst>
                <a:tab pos="1833563" algn="l"/>
              </a:tabLst>
            </a:pPr>
            <a:r>
              <a:rPr lang="en-US" sz="2400" smtClean="0"/>
              <a:t>A program is a collection of segments.  A segment is a logical unit such as:</a:t>
            </a:r>
          </a:p>
          <a:p>
            <a:pPr eaLnBrk="1" hangingPunct="1">
              <a:lnSpc>
                <a:spcPct val="80000"/>
              </a:lnSpc>
              <a:buFontTx/>
              <a:buNone/>
              <a:tabLst>
                <a:tab pos="1833563" algn="l"/>
              </a:tabLst>
            </a:pPr>
            <a:r>
              <a:rPr lang="en-US" sz="2400" smtClean="0"/>
              <a:t>		main program,</a:t>
            </a:r>
          </a:p>
          <a:p>
            <a:pPr eaLnBrk="1" hangingPunct="1">
              <a:lnSpc>
                <a:spcPct val="80000"/>
              </a:lnSpc>
              <a:buFontTx/>
              <a:buNone/>
              <a:tabLst>
                <a:tab pos="1833563" algn="l"/>
              </a:tabLst>
            </a:pPr>
            <a:r>
              <a:rPr lang="en-US" sz="2400" smtClean="0"/>
              <a:t>		procedure, </a:t>
            </a:r>
          </a:p>
          <a:p>
            <a:pPr eaLnBrk="1" hangingPunct="1">
              <a:lnSpc>
                <a:spcPct val="80000"/>
              </a:lnSpc>
              <a:buFontTx/>
              <a:buNone/>
              <a:tabLst>
                <a:tab pos="1833563" algn="l"/>
              </a:tabLst>
            </a:pPr>
            <a:r>
              <a:rPr lang="en-US" sz="2400" smtClean="0"/>
              <a:t>		function,</a:t>
            </a:r>
          </a:p>
          <a:p>
            <a:pPr eaLnBrk="1" hangingPunct="1">
              <a:lnSpc>
                <a:spcPct val="80000"/>
              </a:lnSpc>
              <a:buFontTx/>
              <a:buNone/>
              <a:tabLst>
                <a:tab pos="1833563" algn="l"/>
              </a:tabLst>
            </a:pPr>
            <a:r>
              <a:rPr lang="en-US" sz="2400" smtClean="0"/>
              <a:t>		local variables, global variables,</a:t>
            </a:r>
          </a:p>
          <a:p>
            <a:pPr eaLnBrk="1" hangingPunct="1">
              <a:lnSpc>
                <a:spcPct val="80000"/>
              </a:lnSpc>
              <a:buFontTx/>
              <a:buNone/>
              <a:tabLst>
                <a:tab pos="1833563" algn="l"/>
              </a:tabLst>
            </a:pPr>
            <a:r>
              <a:rPr lang="en-US" sz="2400" smtClean="0"/>
              <a:t>		common block,</a:t>
            </a:r>
          </a:p>
          <a:p>
            <a:pPr eaLnBrk="1" hangingPunct="1">
              <a:lnSpc>
                <a:spcPct val="80000"/>
              </a:lnSpc>
              <a:buFontTx/>
              <a:buNone/>
              <a:tabLst>
                <a:tab pos="1833563" algn="l"/>
              </a:tabLst>
            </a:pPr>
            <a:r>
              <a:rPr lang="en-US" sz="2400" smtClean="0"/>
              <a:t>		stack,</a:t>
            </a:r>
          </a:p>
          <a:p>
            <a:pPr eaLnBrk="1" hangingPunct="1">
              <a:lnSpc>
                <a:spcPct val="80000"/>
              </a:lnSpc>
              <a:buFontTx/>
              <a:buNone/>
              <a:tabLst>
                <a:tab pos="1833563" algn="l"/>
              </a:tabLst>
            </a:pPr>
            <a:r>
              <a:rPr lang="en-US" sz="2400" smtClean="0"/>
              <a:t>		symbol table, arrays</a:t>
            </a:r>
          </a:p>
          <a:p>
            <a:pPr eaLnBrk="1" hangingPunct="1">
              <a:lnSpc>
                <a:spcPct val="80000"/>
              </a:lnSpc>
              <a:buFontTx/>
              <a:buNone/>
              <a:tabLst>
                <a:tab pos="1833563" algn="l"/>
              </a:tabLst>
            </a:pPr>
            <a:r>
              <a:rPr lang="en-US" sz="2400" smtClean="0"/>
              <a:t>Address : segment : offset  ( segment no, offset)</a:t>
            </a:r>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p:txBody>
          <a:bodyPr/>
          <a:lstStyle/>
          <a:p>
            <a:pPr eaLnBrk="1" hangingPunct="1"/>
            <a:r>
              <a:rPr lang="en-US" smtClean="0"/>
              <a:t>Logical View of Segmentation</a:t>
            </a:r>
          </a:p>
        </p:txBody>
      </p:sp>
      <p:sp>
        <p:nvSpPr>
          <p:cNvPr id="56323" name="Oval 3"/>
          <p:cNvSpPr>
            <a:spLocks noChangeArrowheads="1"/>
          </p:cNvSpPr>
          <p:nvPr/>
        </p:nvSpPr>
        <p:spPr bwMode="auto">
          <a:xfrm>
            <a:off x="1371600" y="1600200"/>
            <a:ext cx="2895600" cy="3962400"/>
          </a:xfrm>
          <a:prstGeom prst="ellipse">
            <a:avLst/>
          </a:prstGeom>
          <a:solidFill>
            <a:schemeClr val="bg1"/>
          </a:solidFill>
          <a:ln w="9525">
            <a:solidFill>
              <a:schemeClr val="tx1"/>
            </a:solidFill>
            <a:round/>
            <a:headEnd/>
            <a:tailEnd/>
          </a:ln>
        </p:spPr>
        <p:txBody>
          <a:bodyPr wrap="none" anchor="ctr"/>
          <a:lstStyle/>
          <a:p>
            <a:endParaRPr lang="en-US"/>
          </a:p>
        </p:txBody>
      </p:sp>
      <p:sp>
        <p:nvSpPr>
          <p:cNvPr id="56324" name="Rectangle 4"/>
          <p:cNvSpPr>
            <a:spLocks noChangeArrowheads="1"/>
          </p:cNvSpPr>
          <p:nvPr/>
        </p:nvSpPr>
        <p:spPr bwMode="auto">
          <a:xfrm>
            <a:off x="1905000" y="2286000"/>
            <a:ext cx="990600" cy="533400"/>
          </a:xfrm>
          <a:prstGeom prst="rect">
            <a:avLst/>
          </a:prstGeom>
          <a:solidFill>
            <a:schemeClr val="bg1"/>
          </a:solidFill>
          <a:ln w="9525">
            <a:solidFill>
              <a:schemeClr val="tx1"/>
            </a:solidFill>
            <a:miter lim="800000"/>
            <a:headEnd/>
            <a:tailEnd/>
          </a:ln>
        </p:spPr>
        <p:txBody>
          <a:bodyPr wrap="none" anchor="ctr"/>
          <a:lstStyle/>
          <a:p>
            <a:pPr algn="ctr"/>
            <a:r>
              <a:rPr lang="en-US">
                <a:latin typeface="Helvetica" pitchFamily="34" charset="0"/>
              </a:rPr>
              <a:t>1</a:t>
            </a:r>
          </a:p>
        </p:txBody>
      </p:sp>
      <p:sp>
        <p:nvSpPr>
          <p:cNvPr id="56325" name="Rectangle 5"/>
          <p:cNvSpPr>
            <a:spLocks noChangeArrowheads="1"/>
          </p:cNvSpPr>
          <p:nvPr/>
        </p:nvSpPr>
        <p:spPr bwMode="auto">
          <a:xfrm>
            <a:off x="1752600" y="3429000"/>
            <a:ext cx="914400" cy="914400"/>
          </a:xfrm>
          <a:prstGeom prst="rect">
            <a:avLst/>
          </a:prstGeom>
          <a:solidFill>
            <a:schemeClr val="bg1"/>
          </a:solidFill>
          <a:ln w="9525">
            <a:solidFill>
              <a:schemeClr val="tx1"/>
            </a:solidFill>
            <a:miter lim="800000"/>
            <a:headEnd/>
            <a:tailEnd/>
          </a:ln>
        </p:spPr>
        <p:txBody>
          <a:bodyPr wrap="none" anchor="ctr"/>
          <a:lstStyle/>
          <a:p>
            <a:pPr algn="ctr"/>
            <a:r>
              <a:rPr lang="en-US">
                <a:latin typeface="Helvetica" pitchFamily="34" charset="0"/>
              </a:rPr>
              <a:t>3</a:t>
            </a:r>
          </a:p>
        </p:txBody>
      </p:sp>
      <p:sp>
        <p:nvSpPr>
          <p:cNvPr id="56326" name="Rectangle 6"/>
          <p:cNvSpPr>
            <a:spLocks noChangeArrowheads="1"/>
          </p:cNvSpPr>
          <p:nvPr/>
        </p:nvSpPr>
        <p:spPr bwMode="auto">
          <a:xfrm>
            <a:off x="3200400" y="2895600"/>
            <a:ext cx="914400" cy="381000"/>
          </a:xfrm>
          <a:prstGeom prst="rect">
            <a:avLst/>
          </a:prstGeom>
          <a:solidFill>
            <a:schemeClr val="bg1"/>
          </a:solidFill>
          <a:ln w="9525">
            <a:solidFill>
              <a:schemeClr val="tx1"/>
            </a:solidFill>
            <a:miter lim="800000"/>
            <a:headEnd/>
            <a:tailEnd/>
          </a:ln>
        </p:spPr>
        <p:txBody>
          <a:bodyPr wrap="none" anchor="ctr"/>
          <a:lstStyle/>
          <a:p>
            <a:pPr algn="ctr"/>
            <a:r>
              <a:rPr lang="en-US">
                <a:latin typeface="Helvetica" pitchFamily="34" charset="0"/>
              </a:rPr>
              <a:t>2</a:t>
            </a:r>
          </a:p>
        </p:txBody>
      </p:sp>
      <p:sp>
        <p:nvSpPr>
          <p:cNvPr id="56327" name="Rectangle 7"/>
          <p:cNvSpPr>
            <a:spLocks noChangeArrowheads="1"/>
          </p:cNvSpPr>
          <p:nvPr/>
        </p:nvSpPr>
        <p:spPr bwMode="auto">
          <a:xfrm>
            <a:off x="3124200" y="3886200"/>
            <a:ext cx="914400" cy="533400"/>
          </a:xfrm>
          <a:prstGeom prst="rect">
            <a:avLst/>
          </a:prstGeom>
          <a:solidFill>
            <a:schemeClr val="bg1"/>
          </a:solidFill>
          <a:ln w="9525">
            <a:solidFill>
              <a:schemeClr val="tx1"/>
            </a:solidFill>
            <a:miter lim="800000"/>
            <a:headEnd/>
            <a:tailEnd/>
          </a:ln>
        </p:spPr>
        <p:txBody>
          <a:bodyPr wrap="none" anchor="ctr"/>
          <a:lstStyle/>
          <a:p>
            <a:pPr algn="ctr"/>
            <a:r>
              <a:rPr lang="en-US">
                <a:latin typeface="Helvetica" pitchFamily="34" charset="0"/>
              </a:rPr>
              <a:t>4</a:t>
            </a:r>
          </a:p>
        </p:txBody>
      </p:sp>
      <p:grpSp>
        <p:nvGrpSpPr>
          <p:cNvPr id="56328" name="Group 8"/>
          <p:cNvGrpSpPr>
            <a:grpSpLocks/>
          </p:cNvGrpSpPr>
          <p:nvPr/>
        </p:nvGrpSpPr>
        <p:grpSpPr bwMode="auto">
          <a:xfrm>
            <a:off x="5638800" y="1600200"/>
            <a:ext cx="1143000" cy="3962400"/>
            <a:chOff x="3888" y="1056"/>
            <a:chExt cx="720" cy="2496"/>
          </a:xfrm>
        </p:grpSpPr>
        <p:grpSp>
          <p:nvGrpSpPr>
            <p:cNvPr id="56331" name="Group 9"/>
            <p:cNvGrpSpPr>
              <a:grpSpLocks/>
            </p:cNvGrpSpPr>
            <p:nvPr/>
          </p:nvGrpSpPr>
          <p:grpSpPr bwMode="auto">
            <a:xfrm>
              <a:off x="3888" y="1056"/>
              <a:ext cx="720" cy="672"/>
              <a:chOff x="3888" y="1056"/>
              <a:chExt cx="720" cy="672"/>
            </a:xfrm>
          </p:grpSpPr>
          <p:sp>
            <p:nvSpPr>
              <p:cNvPr id="56342" name="Rectangle 10"/>
              <p:cNvSpPr>
                <a:spLocks noChangeArrowheads="1"/>
              </p:cNvSpPr>
              <p:nvPr/>
            </p:nvSpPr>
            <p:spPr bwMode="auto">
              <a:xfrm>
                <a:off x="3888" y="1056"/>
                <a:ext cx="720" cy="67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56343" name="Line 11"/>
              <p:cNvSpPr>
                <a:spLocks noChangeShapeType="1"/>
              </p:cNvSpPr>
              <p:nvPr/>
            </p:nvSpPr>
            <p:spPr bwMode="auto">
              <a:xfrm>
                <a:off x="3888" y="1392"/>
                <a:ext cx="720" cy="0"/>
              </a:xfrm>
              <a:prstGeom prst="line">
                <a:avLst/>
              </a:prstGeom>
              <a:noFill/>
              <a:ln w="9525">
                <a:solidFill>
                  <a:schemeClr val="tx1"/>
                </a:solidFill>
                <a:round/>
                <a:headEnd/>
                <a:tailEnd/>
              </a:ln>
            </p:spPr>
            <p:txBody>
              <a:bodyPr wrap="none" anchor="ctr"/>
              <a:lstStyle/>
              <a:p>
                <a:endParaRPr lang="en-US"/>
              </a:p>
            </p:txBody>
          </p:sp>
        </p:grpSp>
        <p:grpSp>
          <p:nvGrpSpPr>
            <p:cNvPr id="56332" name="Group 12"/>
            <p:cNvGrpSpPr>
              <a:grpSpLocks/>
            </p:cNvGrpSpPr>
            <p:nvPr/>
          </p:nvGrpSpPr>
          <p:grpSpPr bwMode="auto">
            <a:xfrm>
              <a:off x="3888" y="1728"/>
              <a:ext cx="720" cy="672"/>
              <a:chOff x="3888" y="1056"/>
              <a:chExt cx="720" cy="672"/>
            </a:xfrm>
          </p:grpSpPr>
          <p:sp>
            <p:nvSpPr>
              <p:cNvPr id="56340" name="Rectangle 13"/>
              <p:cNvSpPr>
                <a:spLocks noChangeArrowheads="1"/>
              </p:cNvSpPr>
              <p:nvPr/>
            </p:nvSpPr>
            <p:spPr bwMode="auto">
              <a:xfrm>
                <a:off x="3888" y="1056"/>
                <a:ext cx="720" cy="672"/>
              </a:xfrm>
              <a:prstGeom prst="rect">
                <a:avLst/>
              </a:prstGeom>
              <a:solidFill>
                <a:srgbClr val="DDDDDD"/>
              </a:solidFill>
              <a:ln w="9525">
                <a:solidFill>
                  <a:schemeClr val="tx1"/>
                </a:solidFill>
                <a:miter lim="800000"/>
                <a:headEnd/>
                <a:tailEnd/>
              </a:ln>
            </p:spPr>
            <p:txBody>
              <a:bodyPr wrap="none" anchor="ctr"/>
              <a:lstStyle/>
              <a:p>
                <a:endParaRPr lang="en-US"/>
              </a:p>
            </p:txBody>
          </p:sp>
          <p:sp>
            <p:nvSpPr>
              <p:cNvPr id="56341" name="Line 14"/>
              <p:cNvSpPr>
                <a:spLocks noChangeShapeType="1"/>
              </p:cNvSpPr>
              <p:nvPr/>
            </p:nvSpPr>
            <p:spPr bwMode="auto">
              <a:xfrm>
                <a:off x="3888" y="1392"/>
                <a:ext cx="720" cy="0"/>
              </a:xfrm>
              <a:prstGeom prst="line">
                <a:avLst/>
              </a:prstGeom>
              <a:noFill/>
              <a:ln w="9525">
                <a:solidFill>
                  <a:schemeClr val="tx1"/>
                </a:solidFill>
                <a:round/>
                <a:headEnd/>
                <a:tailEnd/>
              </a:ln>
            </p:spPr>
            <p:txBody>
              <a:bodyPr wrap="none" anchor="ctr"/>
              <a:lstStyle/>
              <a:p>
                <a:endParaRPr lang="en-US"/>
              </a:p>
            </p:txBody>
          </p:sp>
        </p:grpSp>
        <p:sp>
          <p:nvSpPr>
            <p:cNvPr id="56333" name="Text Box 15"/>
            <p:cNvSpPr txBox="1">
              <a:spLocks noChangeArrowheads="1"/>
            </p:cNvSpPr>
            <p:nvPr/>
          </p:nvSpPr>
          <p:spPr bwMode="auto">
            <a:xfrm>
              <a:off x="4126" y="1133"/>
              <a:ext cx="196" cy="231"/>
            </a:xfrm>
            <a:prstGeom prst="rect">
              <a:avLst/>
            </a:prstGeom>
            <a:noFill/>
            <a:ln w="9525">
              <a:noFill/>
              <a:miter lim="800000"/>
              <a:headEnd/>
              <a:tailEnd/>
            </a:ln>
          </p:spPr>
          <p:txBody>
            <a:bodyPr wrap="none" anchor="ctr">
              <a:spAutoFit/>
            </a:bodyPr>
            <a:lstStyle/>
            <a:p>
              <a:pPr algn="ctr">
                <a:spcBef>
                  <a:spcPct val="50000"/>
                </a:spcBef>
              </a:pPr>
              <a:r>
                <a:rPr lang="en-US">
                  <a:latin typeface="Helvetica" pitchFamily="34" charset="0"/>
                </a:rPr>
                <a:t>1</a:t>
              </a:r>
            </a:p>
          </p:txBody>
        </p:sp>
        <p:sp>
          <p:nvSpPr>
            <p:cNvPr id="56334" name="Text Box 16"/>
            <p:cNvSpPr txBox="1">
              <a:spLocks noChangeArrowheads="1"/>
            </p:cNvSpPr>
            <p:nvPr/>
          </p:nvSpPr>
          <p:spPr bwMode="auto">
            <a:xfrm>
              <a:off x="4128" y="1440"/>
              <a:ext cx="196" cy="231"/>
            </a:xfrm>
            <a:prstGeom prst="rect">
              <a:avLst/>
            </a:prstGeom>
            <a:noFill/>
            <a:ln w="9525">
              <a:noFill/>
              <a:miter lim="800000"/>
              <a:headEnd/>
              <a:tailEnd/>
            </a:ln>
          </p:spPr>
          <p:txBody>
            <a:bodyPr wrap="none" anchor="ctr">
              <a:spAutoFit/>
            </a:bodyPr>
            <a:lstStyle/>
            <a:p>
              <a:pPr algn="ctr">
                <a:spcBef>
                  <a:spcPct val="50000"/>
                </a:spcBef>
              </a:pPr>
              <a:r>
                <a:rPr lang="en-US">
                  <a:latin typeface="Helvetica" pitchFamily="34" charset="0"/>
                </a:rPr>
                <a:t>4</a:t>
              </a:r>
            </a:p>
          </p:txBody>
        </p:sp>
        <p:sp>
          <p:nvSpPr>
            <p:cNvPr id="56335" name="Rectangle 17"/>
            <p:cNvSpPr>
              <a:spLocks noChangeArrowheads="1"/>
            </p:cNvSpPr>
            <p:nvPr/>
          </p:nvSpPr>
          <p:spPr bwMode="auto">
            <a:xfrm>
              <a:off x="3888" y="2400"/>
              <a:ext cx="720" cy="91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56336" name="Rectangle 18"/>
            <p:cNvSpPr>
              <a:spLocks noChangeArrowheads="1"/>
            </p:cNvSpPr>
            <p:nvPr/>
          </p:nvSpPr>
          <p:spPr bwMode="auto">
            <a:xfrm>
              <a:off x="3888" y="3312"/>
              <a:ext cx="720" cy="240"/>
            </a:xfrm>
            <a:prstGeom prst="rect">
              <a:avLst/>
            </a:prstGeom>
            <a:solidFill>
              <a:srgbClr val="DDDDDD"/>
            </a:solidFill>
            <a:ln w="9525">
              <a:solidFill>
                <a:schemeClr val="tx1"/>
              </a:solidFill>
              <a:miter lim="800000"/>
              <a:headEnd/>
              <a:tailEnd/>
            </a:ln>
          </p:spPr>
          <p:txBody>
            <a:bodyPr wrap="none" anchor="ctr"/>
            <a:lstStyle/>
            <a:p>
              <a:endParaRPr lang="en-US"/>
            </a:p>
          </p:txBody>
        </p:sp>
        <p:sp>
          <p:nvSpPr>
            <p:cNvPr id="56337" name="Line 19"/>
            <p:cNvSpPr>
              <a:spLocks noChangeShapeType="1"/>
            </p:cNvSpPr>
            <p:nvPr/>
          </p:nvSpPr>
          <p:spPr bwMode="auto">
            <a:xfrm>
              <a:off x="3888" y="2640"/>
              <a:ext cx="720" cy="0"/>
            </a:xfrm>
            <a:prstGeom prst="line">
              <a:avLst/>
            </a:prstGeom>
            <a:noFill/>
            <a:ln w="9525">
              <a:solidFill>
                <a:schemeClr val="tx1"/>
              </a:solidFill>
              <a:round/>
              <a:headEnd/>
              <a:tailEnd/>
            </a:ln>
          </p:spPr>
          <p:txBody>
            <a:bodyPr wrap="none" anchor="ctr"/>
            <a:lstStyle/>
            <a:p>
              <a:endParaRPr lang="en-US"/>
            </a:p>
          </p:txBody>
        </p:sp>
        <p:sp>
          <p:nvSpPr>
            <p:cNvPr id="56338" name="Text Box 20"/>
            <p:cNvSpPr txBox="1">
              <a:spLocks noChangeArrowheads="1"/>
            </p:cNvSpPr>
            <p:nvPr/>
          </p:nvSpPr>
          <p:spPr bwMode="auto">
            <a:xfrm>
              <a:off x="4128" y="2429"/>
              <a:ext cx="196" cy="231"/>
            </a:xfrm>
            <a:prstGeom prst="rect">
              <a:avLst/>
            </a:prstGeom>
            <a:noFill/>
            <a:ln w="9525">
              <a:noFill/>
              <a:miter lim="800000"/>
              <a:headEnd/>
              <a:tailEnd/>
            </a:ln>
          </p:spPr>
          <p:txBody>
            <a:bodyPr wrap="none" anchor="ctr">
              <a:spAutoFit/>
            </a:bodyPr>
            <a:lstStyle/>
            <a:p>
              <a:pPr algn="ctr">
                <a:spcBef>
                  <a:spcPct val="50000"/>
                </a:spcBef>
              </a:pPr>
              <a:r>
                <a:rPr lang="en-US">
                  <a:latin typeface="Helvetica" pitchFamily="34" charset="0"/>
                </a:rPr>
                <a:t>2</a:t>
              </a:r>
            </a:p>
          </p:txBody>
        </p:sp>
        <p:sp>
          <p:nvSpPr>
            <p:cNvPr id="56339" name="Text Box 21"/>
            <p:cNvSpPr txBox="1">
              <a:spLocks noChangeArrowheads="1"/>
            </p:cNvSpPr>
            <p:nvPr/>
          </p:nvSpPr>
          <p:spPr bwMode="auto">
            <a:xfrm>
              <a:off x="4128" y="2889"/>
              <a:ext cx="196" cy="231"/>
            </a:xfrm>
            <a:prstGeom prst="rect">
              <a:avLst/>
            </a:prstGeom>
            <a:noFill/>
            <a:ln w="9525">
              <a:noFill/>
              <a:miter lim="800000"/>
              <a:headEnd/>
              <a:tailEnd/>
            </a:ln>
          </p:spPr>
          <p:txBody>
            <a:bodyPr wrap="none" anchor="ctr">
              <a:spAutoFit/>
            </a:bodyPr>
            <a:lstStyle/>
            <a:p>
              <a:pPr algn="ctr">
                <a:spcBef>
                  <a:spcPct val="50000"/>
                </a:spcBef>
              </a:pPr>
              <a:r>
                <a:rPr lang="en-US">
                  <a:latin typeface="Helvetica" pitchFamily="34" charset="0"/>
                </a:rPr>
                <a:t>3</a:t>
              </a:r>
            </a:p>
          </p:txBody>
        </p:sp>
      </p:grpSp>
      <p:sp>
        <p:nvSpPr>
          <p:cNvPr id="56329" name="Text Box 22"/>
          <p:cNvSpPr txBox="1">
            <a:spLocks noChangeArrowheads="1"/>
          </p:cNvSpPr>
          <p:nvPr/>
        </p:nvSpPr>
        <p:spPr bwMode="auto">
          <a:xfrm>
            <a:off x="2022475" y="5684838"/>
            <a:ext cx="1365250" cy="366712"/>
          </a:xfrm>
          <a:prstGeom prst="rect">
            <a:avLst/>
          </a:prstGeom>
          <a:noFill/>
          <a:ln w="9525">
            <a:noFill/>
            <a:miter lim="800000"/>
            <a:headEnd/>
            <a:tailEnd/>
          </a:ln>
        </p:spPr>
        <p:txBody>
          <a:bodyPr wrap="none" anchor="ctr">
            <a:spAutoFit/>
          </a:bodyPr>
          <a:lstStyle/>
          <a:p>
            <a:pPr algn="ctr">
              <a:spcBef>
                <a:spcPct val="50000"/>
              </a:spcBef>
            </a:pPr>
            <a:r>
              <a:rPr lang="en-US">
                <a:latin typeface="Helvetica" pitchFamily="34" charset="0"/>
              </a:rPr>
              <a:t>user space </a:t>
            </a:r>
          </a:p>
        </p:txBody>
      </p:sp>
      <p:sp>
        <p:nvSpPr>
          <p:cNvPr id="56330" name="Text Box 23"/>
          <p:cNvSpPr txBox="1">
            <a:spLocks noChangeArrowheads="1"/>
          </p:cNvSpPr>
          <p:nvPr/>
        </p:nvSpPr>
        <p:spPr bwMode="auto">
          <a:xfrm>
            <a:off x="4883150" y="5684838"/>
            <a:ext cx="2571750" cy="366712"/>
          </a:xfrm>
          <a:prstGeom prst="rect">
            <a:avLst/>
          </a:prstGeom>
          <a:noFill/>
          <a:ln w="9525">
            <a:noFill/>
            <a:miter lim="800000"/>
            <a:headEnd/>
            <a:tailEnd/>
          </a:ln>
        </p:spPr>
        <p:txBody>
          <a:bodyPr wrap="none" anchor="ctr">
            <a:spAutoFit/>
          </a:bodyPr>
          <a:lstStyle/>
          <a:p>
            <a:pPr algn="ctr">
              <a:spcBef>
                <a:spcPct val="50000"/>
              </a:spcBef>
            </a:pPr>
            <a:r>
              <a:rPr lang="en-US">
                <a:latin typeface="Helvetica" pitchFamily="34" charset="0"/>
              </a:rPr>
              <a:t>physical memory space</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ChangeArrowheads="1"/>
          </p:cNvSpPr>
          <p:nvPr/>
        </p:nvSpPr>
        <p:spPr bwMode="auto">
          <a:xfrm>
            <a:off x="1085850" y="2571750"/>
            <a:ext cx="819150" cy="2152650"/>
          </a:xfrm>
          <a:prstGeom prst="rect">
            <a:avLst/>
          </a:prstGeom>
          <a:solidFill>
            <a:srgbClr val="FFFFFF"/>
          </a:solidFill>
          <a:ln w="9525">
            <a:solidFill>
              <a:srgbClr val="000000"/>
            </a:solidFill>
            <a:miter lim="800000"/>
            <a:headEnd/>
            <a:tailEnd/>
          </a:ln>
        </p:spPr>
        <p:txBody>
          <a:bodyPr/>
          <a:lstStyle/>
          <a:p>
            <a:pPr eaLnBrk="1" hangingPunct="1"/>
            <a:endParaRPr lang="en-US" sz="1200">
              <a:latin typeface="Times New Roman" pitchFamily="18" charset="0"/>
            </a:endParaRPr>
          </a:p>
          <a:p>
            <a:pPr eaLnBrk="1" hangingPunct="1"/>
            <a:endParaRPr lang="en-US" sz="1200">
              <a:latin typeface="Times New Roman" pitchFamily="18" charset="0"/>
            </a:endParaRPr>
          </a:p>
          <a:p>
            <a:pPr eaLnBrk="1" hangingPunct="1"/>
            <a:endParaRPr lang="en-US" sz="1200">
              <a:latin typeface="Times New Roman" pitchFamily="18" charset="0"/>
            </a:endParaRPr>
          </a:p>
          <a:p>
            <a:pPr eaLnBrk="1" hangingPunct="1"/>
            <a:endParaRPr lang="en-US" sz="1200">
              <a:latin typeface="Times New Roman" pitchFamily="18" charset="0"/>
            </a:endParaRPr>
          </a:p>
          <a:p>
            <a:pPr eaLnBrk="1" hangingPunct="1"/>
            <a:endParaRPr lang="en-US" sz="1200">
              <a:latin typeface="Times New Roman" pitchFamily="18" charset="0"/>
            </a:endParaRPr>
          </a:p>
          <a:p>
            <a:pPr eaLnBrk="1" hangingPunct="1"/>
            <a:r>
              <a:rPr lang="en-US" sz="1200">
                <a:latin typeface="Times New Roman" pitchFamily="18" charset="0"/>
              </a:rPr>
              <a:t>   </a:t>
            </a:r>
            <a:r>
              <a:rPr lang="en-US">
                <a:latin typeface="Times New Roman" pitchFamily="18" charset="0"/>
              </a:rPr>
              <a:t>CPU</a:t>
            </a:r>
          </a:p>
        </p:txBody>
      </p:sp>
      <p:sp>
        <p:nvSpPr>
          <p:cNvPr id="57347" name="Rectangle 3"/>
          <p:cNvSpPr>
            <a:spLocks noChangeArrowheads="1"/>
          </p:cNvSpPr>
          <p:nvPr/>
        </p:nvSpPr>
        <p:spPr bwMode="auto">
          <a:xfrm>
            <a:off x="2266950" y="3476625"/>
            <a:ext cx="1219200" cy="438150"/>
          </a:xfrm>
          <a:prstGeom prst="rect">
            <a:avLst/>
          </a:prstGeom>
          <a:solidFill>
            <a:srgbClr val="FFFFFF"/>
          </a:solidFill>
          <a:ln w="9525">
            <a:solidFill>
              <a:srgbClr val="000000"/>
            </a:solidFill>
            <a:miter lim="800000"/>
            <a:headEnd/>
            <a:tailEnd/>
          </a:ln>
        </p:spPr>
        <p:txBody>
          <a:bodyPr/>
          <a:lstStyle/>
          <a:p>
            <a:pPr eaLnBrk="1" hangingPunct="1"/>
            <a:r>
              <a:rPr lang="en-US">
                <a:latin typeface="Times New Roman" pitchFamily="18" charset="0"/>
              </a:rPr>
              <a:t>S         d</a:t>
            </a:r>
          </a:p>
        </p:txBody>
      </p:sp>
      <p:sp>
        <p:nvSpPr>
          <p:cNvPr id="57348" name="AutoShape 4"/>
          <p:cNvSpPr>
            <a:spLocks noChangeArrowheads="1"/>
          </p:cNvSpPr>
          <p:nvPr/>
        </p:nvSpPr>
        <p:spPr bwMode="auto">
          <a:xfrm>
            <a:off x="3867150" y="3867150"/>
            <a:ext cx="1200150" cy="819150"/>
          </a:xfrm>
          <a:prstGeom prst="flowChartDecision">
            <a:avLst/>
          </a:prstGeom>
          <a:solidFill>
            <a:srgbClr val="FFFFFF"/>
          </a:solidFill>
          <a:ln w="9525">
            <a:solidFill>
              <a:srgbClr val="000000"/>
            </a:solidFill>
            <a:miter lim="800000"/>
            <a:headEnd/>
            <a:tailEnd/>
          </a:ln>
        </p:spPr>
        <p:txBody>
          <a:bodyPr/>
          <a:lstStyle/>
          <a:p>
            <a:pPr eaLnBrk="1" hangingPunct="1"/>
            <a:r>
              <a:rPr lang="en-US">
                <a:latin typeface="Times New Roman" pitchFamily="18" charset="0"/>
              </a:rPr>
              <a:t>   </a:t>
            </a:r>
            <a:r>
              <a:rPr lang="en-US" sz="2400">
                <a:latin typeface="Times New Roman" pitchFamily="18" charset="0"/>
              </a:rPr>
              <a:t>&lt;</a:t>
            </a:r>
          </a:p>
        </p:txBody>
      </p:sp>
      <p:sp>
        <p:nvSpPr>
          <p:cNvPr id="57349" name="Oval 5"/>
          <p:cNvSpPr>
            <a:spLocks noChangeArrowheads="1"/>
          </p:cNvSpPr>
          <p:nvPr/>
        </p:nvSpPr>
        <p:spPr bwMode="auto">
          <a:xfrm>
            <a:off x="6362700" y="3943350"/>
            <a:ext cx="647700" cy="666750"/>
          </a:xfrm>
          <a:prstGeom prst="ellipse">
            <a:avLst/>
          </a:prstGeom>
          <a:solidFill>
            <a:srgbClr val="FFFFFF"/>
          </a:solidFill>
          <a:ln w="9525">
            <a:solidFill>
              <a:srgbClr val="000000"/>
            </a:solidFill>
            <a:round/>
            <a:headEnd/>
            <a:tailEnd/>
          </a:ln>
        </p:spPr>
        <p:txBody>
          <a:bodyPr/>
          <a:lstStyle/>
          <a:p>
            <a:pPr eaLnBrk="1" hangingPunct="1"/>
            <a:r>
              <a:rPr lang="en-US" sz="1200">
                <a:latin typeface="Times New Roman" pitchFamily="18" charset="0"/>
              </a:rPr>
              <a:t> </a:t>
            </a:r>
            <a:r>
              <a:rPr lang="en-US" sz="2400">
                <a:latin typeface="Times New Roman" pitchFamily="18" charset="0"/>
              </a:rPr>
              <a:t>+</a:t>
            </a:r>
          </a:p>
        </p:txBody>
      </p:sp>
      <p:sp>
        <p:nvSpPr>
          <p:cNvPr id="57350" name="Rectangle 6"/>
          <p:cNvSpPr>
            <a:spLocks noChangeArrowheads="1"/>
          </p:cNvSpPr>
          <p:nvPr/>
        </p:nvSpPr>
        <p:spPr bwMode="auto">
          <a:xfrm>
            <a:off x="7353300" y="2838450"/>
            <a:ext cx="1200150" cy="2838450"/>
          </a:xfrm>
          <a:prstGeom prst="rect">
            <a:avLst/>
          </a:prstGeom>
          <a:solidFill>
            <a:srgbClr val="FFFFFF"/>
          </a:solidFill>
          <a:ln w="9525">
            <a:solidFill>
              <a:srgbClr val="000000"/>
            </a:solidFill>
            <a:miter lim="800000"/>
            <a:headEnd/>
            <a:tailEnd/>
          </a:ln>
        </p:spPr>
        <p:txBody>
          <a:bodyPr/>
          <a:lstStyle/>
          <a:p>
            <a:pPr eaLnBrk="1" hangingPunct="1"/>
            <a:endParaRPr lang="en-US" sz="1200">
              <a:latin typeface="Times New Roman" pitchFamily="18" charset="0"/>
            </a:endParaRPr>
          </a:p>
          <a:p>
            <a:pPr eaLnBrk="1" hangingPunct="1"/>
            <a:endParaRPr lang="en-US" sz="1200">
              <a:latin typeface="Times New Roman" pitchFamily="18" charset="0"/>
            </a:endParaRPr>
          </a:p>
          <a:p>
            <a:pPr eaLnBrk="1" hangingPunct="1"/>
            <a:endParaRPr lang="en-US" sz="1200">
              <a:latin typeface="Times New Roman" pitchFamily="18" charset="0"/>
            </a:endParaRPr>
          </a:p>
          <a:p>
            <a:pPr eaLnBrk="1" hangingPunct="1"/>
            <a:endParaRPr lang="en-US" sz="1200">
              <a:latin typeface="Times New Roman" pitchFamily="18" charset="0"/>
            </a:endParaRPr>
          </a:p>
          <a:p>
            <a:pPr eaLnBrk="1" hangingPunct="1"/>
            <a:endParaRPr lang="en-US" sz="1200">
              <a:latin typeface="Times New Roman" pitchFamily="18" charset="0"/>
            </a:endParaRPr>
          </a:p>
          <a:p>
            <a:pPr eaLnBrk="1" hangingPunct="1"/>
            <a:endParaRPr lang="en-US" sz="1200">
              <a:latin typeface="Times New Roman" pitchFamily="18" charset="0"/>
            </a:endParaRPr>
          </a:p>
          <a:p>
            <a:pPr eaLnBrk="1" hangingPunct="1"/>
            <a:r>
              <a:rPr lang="en-US">
                <a:latin typeface="Times New Roman" pitchFamily="18" charset="0"/>
              </a:rPr>
              <a:t>Physical</a:t>
            </a:r>
          </a:p>
          <a:p>
            <a:pPr eaLnBrk="1" hangingPunct="1"/>
            <a:r>
              <a:rPr lang="en-US">
                <a:latin typeface="Times New Roman" pitchFamily="18" charset="0"/>
              </a:rPr>
              <a:t>Memory</a:t>
            </a:r>
          </a:p>
        </p:txBody>
      </p:sp>
      <p:sp>
        <p:nvSpPr>
          <p:cNvPr id="57351" name="Line 7"/>
          <p:cNvSpPr>
            <a:spLocks noChangeShapeType="1"/>
          </p:cNvSpPr>
          <p:nvPr/>
        </p:nvSpPr>
        <p:spPr bwMode="auto">
          <a:xfrm>
            <a:off x="2876550" y="3467100"/>
            <a:ext cx="3175" cy="438150"/>
          </a:xfrm>
          <a:prstGeom prst="line">
            <a:avLst/>
          </a:prstGeom>
          <a:noFill/>
          <a:ln w="9525">
            <a:solidFill>
              <a:srgbClr val="000000"/>
            </a:solidFill>
            <a:round/>
            <a:headEnd/>
            <a:tailEnd/>
          </a:ln>
        </p:spPr>
        <p:txBody>
          <a:bodyPr/>
          <a:lstStyle/>
          <a:p>
            <a:endParaRPr lang="en-US"/>
          </a:p>
        </p:txBody>
      </p:sp>
      <p:sp>
        <p:nvSpPr>
          <p:cNvPr id="57352" name="Rectangle 8"/>
          <p:cNvSpPr>
            <a:spLocks noChangeArrowheads="1"/>
          </p:cNvSpPr>
          <p:nvPr/>
        </p:nvSpPr>
        <p:spPr bwMode="auto">
          <a:xfrm>
            <a:off x="4819650" y="952500"/>
            <a:ext cx="762000" cy="1828800"/>
          </a:xfrm>
          <a:prstGeom prst="rect">
            <a:avLst/>
          </a:prstGeom>
          <a:solidFill>
            <a:srgbClr val="FFFFFF"/>
          </a:solidFill>
          <a:ln w="9525">
            <a:solidFill>
              <a:srgbClr val="000000"/>
            </a:solidFill>
            <a:miter lim="800000"/>
            <a:headEnd/>
            <a:tailEnd/>
          </a:ln>
        </p:spPr>
        <p:txBody>
          <a:bodyPr/>
          <a:lstStyle/>
          <a:p>
            <a:pPr eaLnBrk="1" hangingPunct="1"/>
            <a:endParaRPr lang="en-US" sz="1200">
              <a:latin typeface="Times New Roman" pitchFamily="18" charset="0"/>
            </a:endParaRPr>
          </a:p>
          <a:p>
            <a:pPr eaLnBrk="1" hangingPunct="1"/>
            <a:endParaRPr lang="en-US" sz="1200">
              <a:latin typeface="Times New Roman" pitchFamily="18" charset="0"/>
            </a:endParaRPr>
          </a:p>
          <a:p>
            <a:pPr eaLnBrk="1" hangingPunct="1"/>
            <a:endParaRPr lang="en-US">
              <a:latin typeface="Times New Roman" pitchFamily="18" charset="0"/>
            </a:endParaRPr>
          </a:p>
          <a:p>
            <a:pPr eaLnBrk="1" hangingPunct="1"/>
            <a:r>
              <a:rPr lang="en-US">
                <a:latin typeface="Times New Roman" pitchFamily="18" charset="0"/>
              </a:rPr>
              <a:t>Limit</a:t>
            </a:r>
          </a:p>
          <a:p>
            <a:pPr eaLnBrk="1" hangingPunct="1"/>
            <a:endParaRPr lang="en-US">
              <a:latin typeface="Times New Roman" pitchFamily="18" charset="0"/>
            </a:endParaRPr>
          </a:p>
        </p:txBody>
      </p:sp>
      <p:sp>
        <p:nvSpPr>
          <p:cNvPr id="57353" name="Rectangle 9"/>
          <p:cNvSpPr>
            <a:spLocks noChangeArrowheads="1"/>
          </p:cNvSpPr>
          <p:nvPr/>
        </p:nvSpPr>
        <p:spPr bwMode="auto">
          <a:xfrm>
            <a:off x="5600700" y="952500"/>
            <a:ext cx="685800" cy="1828800"/>
          </a:xfrm>
          <a:prstGeom prst="rect">
            <a:avLst/>
          </a:prstGeom>
          <a:solidFill>
            <a:srgbClr val="FFFFFF"/>
          </a:solidFill>
          <a:ln w="9525">
            <a:solidFill>
              <a:srgbClr val="000000"/>
            </a:solidFill>
            <a:miter lim="800000"/>
            <a:headEnd/>
            <a:tailEnd/>
          </a:ln>
        </p:spPr>
        <p:txBody>
          <a:bodyPr/>
          <a:lstStyle/>
          <a:p>
            <a:pPr eaLnBrk="1" hangingPunct="1"/>
            <a:endParaRPr lang="en-US" sz="1200">
              <a:latin typeface="Times New Roman" pitchFamily="18" charset="0"/>
            </a:endParaRPr>
          </a:p>
          <a:p>
            <a:pPr eaLnBrk="1" hangingPunct="1"/>
            <a:endParaRPr lang="en-US" sz="1200">
              <a:latin typeface="Times New Roman" pitchFamily="18" charset="0"/>
            </a:endParaRPr>
          </a:p>
          <a:p>
            <a:pPr eaLnBrk="1" hangingPunct="1"/>
            <a:endParaRPr lang="en-US">
              <a:latin typeface="Times New Roman" pitchFamily="18" charset="0"/>
            </a:endParaRPr>
          </a:p>
          <a:p>
            <a:pPr eaLnBrk="1" hangingPunct="1"/>
            <a:r>
              <a:rPr lang="en-US">
                <a:latin typeface="Times New Roman" pitchFamily="18" charset="0"/>
              </a:rPr>
              <a:t>Base</a:t>
            </a:r>
          </a:p>
        </p:txBody>
      </p:sp>
      <p:sp>
        <p:nvSpPr>
          <p:cNvPr id="57354" name="Line 10"/>
          <p:cNvSpPr>
            <a:spLocks noChangeShapeType="1"/>
          </p:cNvSpPr>
          <p:nvPr/>
        </p:nvSpPr>
        <p:spPr bwMode="auto">
          <a:xfrm>
            <a:off x="4838700" y="1581150"/>
            <a:ext cx="1447800" cy="19050"/>
          </a:xfrm>
          <a:prstGeom prst="line">
            <a:avLst/>
          </a:prstGeom>
          <a:noFill/>
          <a:ln w="9525">
            <a:solidFill>
              <a:srgbClr val="000000"/>
            </a:solidFill>
            <a:round/>
            <a:headEnd/>
            <a:tailEnd/>
          </a:ln>
        </p:spPr>
        <p:txBody>
          <a:bodyPr/>
          <a:lstStyle/>
          <a:p>
            <a:endParaRPr lang="en-US"/>
          </a:p>
        </p:txBody>
      </p:sp>
      <p:sp>
        <p:nvSpPr>
          <p:cNvPr id="57355" name="Line 11"/>
          <p:cNvSpPr>
            <a:spLocks noChangeShapeType="1"/>
          </p:cNvSpPr>
          <p:nvPr/>
        </p:nvSpPr>
        <p:spPr bwMode="auto">
          <a:xfrm flipV="1">
            <a:off x="4895850" y="1971675"/>
            <a:ext cx="1428750" cy="19050"/>
          </a:xfrm>
          <a:prstGeom prst="line">
            <a:avLst/>
          </a:prstGeom>
          <a:noFill/>
          <a:ln w="9525">
            <a:solidFill>
              <a:srgbClr val="000000"/>
            </a:solidFill>
            <a:round/>
            <a:headEnd/>
            <a:tailEnd/>
          </a:ln>
        </p:spPr>
        <p:txBody>
          <a:bodyPr/>
          <a:lstStyle/>
          <a:p>
            <a:endParaRPr lang="en-US"/>
          </a:p>
        </p:txBody>
      </p:sp>
      <p:sp>
        <p:nvSpPr>
          <p:cNvPr id="57356" name="Line 12"/>
          <p:cNvSpPr>
            <a:spLocks noChangeShapeType="1"/>
          </p:cNvSpPr>
          <p:nvPr/>
        </p:nvSpPr>
        <p:spPr bwMode="auto">
          <a:xfrm>
            <a:off x="1943100" y="3667125"/>
            <a:ext cx="323850" cy="0"/>
          </a:xfrm>
          <a:prstGeom prst="line">
            <a:avLst/>
          </a:prstGeom>
          <a:noFill/>
          <a:ln w="9525">
            <a:solidFill>
              <a:srgbClr val="000000"/>
            </a:solidFill>
            <a:round/>
            <a:headEnd/>
            <a:tailEnd type="triangle" w="med" len="med"/>
          </a:ln>
        </p:spPr>
        <p:txBody>
          <a:bodyPr/>
          <a:lstStyle/>
          <a:p>
            <a:endParaRPr lang="en-US"/>
          </a:p>
        </p:txBody>
      </p:sp>
      <p:sp>
        <p:nvSpPr>
          <p:cNvPr id="57357" name="Line 13"/>
          <p:cNvSpPr>
            <a:spLocks noChangeShapeType="1"/>
          </p:cNvSpPr>
          <p:nvPr/>
        </p:nvSpPr>
        <p:spPr bwMode="auto">
          <a:xfrm>
            <a:off x="3238500" y="3905250"/>
            <a:ext cx="0" cy="361950"/>
          </a:xfrm>
          <a:prstGeom prst="line">
            <a:avLst/>
          </a:prstGeom>
          <a:noFill/>
          <a:ln w="9525">
            <a:solidFill>
              <a:srgbClr val="000000"/>
            </a:solidFill>
            <a:round/>
            <a:headEnd/>
            <a:tailEnd/>
          </a:ln>
        </p:spPr>
        <p:txBody>
          <a:bodyPr/>
          <a:lstStyle/>
          <a:p>
            <a:endParaRPr lang="en-US"/>
          </a:p>
        </p:txBody>
      </p:sp>
      <p:sp>
        <p:nvSpPr>
          <p:cNvPr id="57358" name="Line 14"/>
          <p:cNvSpPr>
            <a:spLocks noChangeShapeType="1"/>
          </p:cNvSpPr>
          <p:nvPr/>
        </p:nvSpPr>
        <p:spPr bwMode="auto">
          <a:xfrm>
            <a:off x="3257550" y="4267200"/>
            <a:ext cx="628650" cy="0"/>
          </a:xfrm>
          <a:prstGeom prst="line">
            <a:avLst/>
          </a:prstGeom>
          <a:noFill/>
          <a:ln w="9525">
            <a:solidFill>
              <a:srgbClr val="000000"/>
            </a:solidFill>
            <a:round/>
            <a:headEnd/>
            <a:tailEnd type="triangle" w="med" len="med"/>
          </a:ln>
        </p:spPr>
        <p:txBody>
          <a:bodyPr/>
          <a:lstStyle/>
          <a:p>
            <a:endParaRPr lang="en-US"/>
          </a:p>
        </p:txBody>
      </p:sp>
      <p:sp>
        <p:nvSpPr>
          <p:cNvPr id="57359" name="Line 15"/>
          <p:cNvSpPr>
            <a:spLocks noChangeShapeType="1"/>
          </p:cNvSpPr>
          <p:nvPr/>
        </p:nvSpPr>
        <p:spPr bwMode="auto">
          <a:xfrm>
            <a:off x="4457700" y="4705350"/>
            <a:ext cx="0" cy="819150"/>
          </a:xfrm>
          <a:prstGeom prst="line">
            <a:avLst/>
          </a:prstGeom>
          <a:noFill/>
          <a:ln w="9525">
            <a:solidFill>
              <a:srgbClr val="000000"/>
            </a:solidFill>
            <a:round/>
            <a:headEnd/>
            <a:tailEnd type="triangle" w="med" len="med"/>
          </a:ln>
        </p:spPr>
        <p:txBody>
          <a:bodyPr/>
          <a:lstStyle/>
          <a:p>
            <a:endParaRPr lang="en-US"/>
          </a:p>
        </p:txBody>
      </p:sp>
      <p:sp>
        <p:nvSpPr>
          <p:cNvPr id="57360" name="Line 16"/>
          <p:cNvSpPr>
            <a:spLocks noChangeShapeType="1"/>
          </p:cNvSpPr>
          <p:nvPr/>
        </p:nvSpPr>
        <p:spPr bwMode="auto">
          <a:xfrm>
            <a:off x="5124450" y="4286250"/>
            <a:ext cx="1238250" cy="0"/>
          </a:xfrm>
          <a:prstGeom prst="line">
            <a:avLst/>
          </a:prstGeom>
          <a:noFill/>
          <a:ln w="9525">
            <a:solidFill>
              <a:srgbClr val="000000"/>
            </a:solidFill>
            <a:round/>
            <a:headEnd/>
            <a:tailEnd type="triangle" w="med" len="med"/>
          </a:ln>
        </p:spPr>
        <p:txBody>
          <a:bodyPr/>
          <a:lstStyle/>
          <a:p>
            <a:endParaRPr lang="en-US"/>
          </a:p>
        </p:txBody>
      </p:sp>
      <p:sp>
        <p:nvSpPr>
          <p:cNvPr id="57361" name="Line 17"/>
          <p:cNvSpPr>
            <a:spLocks noChangeShapeType="1"/>
          </p:cNvSpPr>
          <p:nvPr/>
        </p:nvSpPr>
        <p:spPr bwMode="auto">
          <a:xfrm>
            <a:off x="7010400" y="4267200"/>
            <a:ext cx="304800" cy="0"/>
          </a:xfrm>
          <a:prstGeom prst="line">
            <a:avLst/>
          </a:prstGeom>
          <a:noFill/>
          <a:ln w="9525">
            <a:solidFill>
              <a:srgbClr val="000000"/>
            </a:solidFill>
            <a:round/>
            <a:headEnd/>
            <a:tailEnd type="triangle" w="med" len="med"/>
          </a:ln>
        </p:spPr>
        <p:txBody>
          <a:bodyPr/>
          <a:lstStyle/>
          <a:p>
            <a:endParaRPr lang="en-US"/>
          </a:p>
        </p:txBody>
      </p:sp>
      <p:sp>
        <p:nvSpPr>
          <p:cNvPr id="57362" name="Line 18"/>
          <p:cNvSpPr>
            <a:spLocks noChangeShapeType="1"/>
          </p:cNvSpPr>
          <p:nvPr/>
        </p:nvSpPr>
        <p:spPr bwMode="auto">
          <a:xfrm>
            <a:off x="6686550" y="1885950"/>
            <a:ext cx="0" cy="2076450"/>
          </a:xfrm>
          <a:prstGeom prst="line">
            <a:avLst/>
          </a:prstGeom>
          <a:noFill/>
          <a:ln w="9525">
            <a:solidFill>
              <a:srgbClr val="000000"/>
            </a:solidFill>
            <a:round/>
            <a:headEnd/>
            <a:tailEnd type="triangle" w="med" len="med"/>
          </a:ln>
        </p:spPr>
        <p:txBody>
          <a:bodyPr/>
          <a:lstStyle/>
          <a:p>
            <a:endParaRPr lang="en-US"/>
          </a:p>
        </p:txBody>
      </p:sp>
      <p:sp>
        <p:nvSpPr>
          <p:cNvPr id="57363" name="Rectangle 19"/>
          <p:cNvSpPr>
            <a:spLocks noChangeArrowheads="1"/>
          </p:cNvSpPr>
          <p:nvPr/>
        </p:nvSpPr>
        <p:spPr bwMode="auto">
          <a:xfrm>
            <a:off x="4819650" y="3028950"/>
            <a:ext cx="1600200" cy="361950"/>
          </a:xfrm>
          <a:prstGeom prst="rect">
            <a:avLst/>
          </a:prstGeom>
          <a:noFill/>
          <a:ln w="9525">
            <a:noFill/>
            <a:miter lim="800000"/>
            <a:headEnd/>
            <a:tailEnd/>
          </a:ln>
        </p:spPr>
        <p:txBody>
          <a:bodyPr wrap="none" anchor="ctr"/>
          <a:lstStyle/>
          <a:p>
            <a:pPr algn="ctr" eaLnBrk="1" hangingPunct="1"/>
            <a:r>
              <a:rPr lang="en-US" sz="2400">
                <a:latin typeface="Times New Roman" pitchFamily="18" charset="0"/>
              </a:rPr>
              <a:t>Segment table</a:t>
            </a:r>
          </a:p>
        </p:txBody>
      </p:sp>
      <p:sp>
        <p:nvSpPr>
          <p:cNvPr id="57364" name="Rectangle 20"/>
          <p:cNvSpPr>
            <a:spLocks noChangeArrowheads="1"/>
          </p:cNvSpPr>
          <p:nvPr/>
        </p:nvSpPr>
        <p:spPr bwMode="auto">
          <a:xfrm>
            <a:off x="2419350" y="5676900"/>
            <a:ext cx="4305300" cy="438150"/>
          </a:xfrm>
          <a:prstGeom prst="rect">
            <a:avLst/>
          </a:prstGeom>
          <a:noFill/>
          <a:ln w="9525">
            <a:noFill/>
            <a:miter lim="800000"/>
            <a:headEnd/>
            <a:tailEnd/>
          </a:ln>
        </p:spPr>
        <p:txBody>
          <a:bodyPr wrap="none" anchor="ctr"/>
          <a:lstStyle/>
          <a:p>
            <a:pPr algn="ctr" eaLnBrk="1" hangingPunct="1"/>
            <a:r>
              <a:rPr lang="en-US" sz="2400">
                <a:latin typeface="Times New Roman" pitchFamily="18" charset="0"/>
              </a:rPr>
              <a:t>Trap; addressing error</a:t>
            </a:r>
          </a:p>
        </p:txBody>
      </p:sp>
      <p:sp>
        <p:nvSpPr>
          <p:cNvPr id="57365" name="Line 21"/>
          <p:cNvSpPr>
            <a:spLocks noChangeShapeType="1"/>
          </p:cNvSpPr>
          <p:nvPr/>
        </p:nvSpPr>
        <p:spPr bwMode="auto">
          <a:xfrm>
            <a:off x="4495800" y="1733550"/>
            <a:ext cx="0" cy="2171700"/>
          </a:xfrm>
          <a:prstGeom prst="line">
            <a:avLst/>
          </a:prstGeom>
          <a:noFill/>
          <a:ln w="9525">
            <a:solidFill>
              <a:schemeClr val="tx1"/>
            </a:solidFill>
            <a:round/>
            <a:headEnd/>
            <a:tailEnd type="triangle" w="med" len="med"/>
          </a:ln>
        </p:spPr>
        <p:txBody>
          <a:bodyPr wrap="none"/>
          <a:lstStyle/>
          <a:p>
            <a:endParaRPr lang="en-US"/>
          </a:p>
        </p:txBody>
      </p:sp>
      <p:sp>
        <p:nvSpPr>
          <p:cNvPr id="57366" name="Line 22"/>
          <p:cNvSpPr>
            <a:spLocks noChangeShapeType="1"/>
          </p:cNvSpPr>
          <p:nvPr/>
        </p:nvSpPr>
        <p:spPr bwMode="auto">
          <a:xfrm>
            <a:off x="4495800" y="1714500"/>
            <a:ext cx="342900" cy="0"/>
          </a:xfrm>
          <a:prstGeom prst="line">
            <a:avLst/>
          </a:prstGeom>
          <a:noFill/>
          <a:ln w="9525">
            <a:solidFill>
              <a:schemeClr val="tx1"/>
            </a:solidFill>
            <a:round/>
            <a:headEnd/>
            <a:tailEnd/>
          </a:ln>
        </p:spPr>
        <p:txBody>
          <a:bodyPr wrap="none"/>
          <a:lstStyle/>
          <a:p>
            <a:endParaRPr lang="en-US"/>
          </a:p>
        </p:txBody>
      </p:sp>
      <p:sp>
        <p:nvSpPr>
          <p:cNvPr id="57367" name="Line 23"/>
          <p:cNvSpPr>
            <a:spLocks noChangeShapeType="1"/>
          </p:cNvSpPr>
          <p:nvPr/>
        </p:nvSpPr>
        <p:spPr bwMode="auto">
          <a:xfrm>
            <a:off x="6286500" y="1866900"/>
            <a:ext cx="400050" cy="0"/>
          </a:xfrm>
          <a:prstGeom prst="line">
            <a:avLst/>
          </a:prstGeom>
          <a:noFill/>
          <a:ln w="9525">
            <a:solidFill>
              <a:schemeClr val="tx1"/>
            </a:solidFill>
            <a:round/>
            <a:headEnd/>
            <a:tailEnd/>
          </a:ln>
        </p:spPr>
        <p:txBody>
          <a:bodyPr wrap="none"/>
          <a:lstStyle/>
          <a:p>
            <a:endParaRPr lang="en-US"/>
          </a:p>
        </p:txBody>
      </p:sp>
      <p:sp>
        <p:nvSpPr>
          <p:cNvPr id="57368" name="Line 24"/>
          <p:cNvSpPr>
            <a:spLocks noChangeShapeType="1"/>
          </p:cNvSpPr>
          <p:nvPr/>
        </p:nvSpPr>
        <p:spPr bwMode="auto">
          <a:xfrm>
            <a:off x="2571750" y="1276350"/>
            <a:ext cx="2000250" cy="0"/>
          </a:xfrm>
          <a:prstGeom prst="line">
            <a:avLst/>
          </a:prstGeom>
          <a:noFill/>
          <a:ln w="9525">
            <a:solidFill>
              <a:schemeClr val="tx1"/>
            </a:solidFill>
            <a:round/>
            <a:headEnd/>
            <a:tailEnd type="triangle" w="med" len="med"/>
          </a:ln>
        </p:spPr>
        <p:txBody>
          <a:bodyPr wrap="none"/>
          <a:lstStyle/>
          <a:p>
            <a:endParaRPr lang="en-US"/>
          </a:p>
        </p:txBody>
      </p:sp>
      <p:sp>
        <p:nvSpPr>
          <p:cNvPr id="57369" name="Line 25"/>
          <p:cNvSpPr>
            <a:spLocks noChangeShapeType="1"/>
          </p:cNvSpPr>
          <p:nvPr/>
        </p:nvSpPr>
        <p:spPr bwMode="auto">
          <a:xfrm>
            <a:off x="2571750" y="1276350"/>
            <a:ext cx="0" cy="2152650"/>
          </a:xfrm>
          <a:prstGeom prst="line">
            <a:avLst/>
          </a:prstGeom>
          <a:noFill/>
          <a:ln w="9525">
            <a:solidFill>
              <a:schemeClr val="tx1"/>
            </a:solidFill>
            <a:round/>
            <a:headEnd/>
            <a:tailEnd/>
          </a:ln>
        </p:spPr>
        <p:txBody>
          <a:bodyPr wrap="none"/>
          <a:lstStyle/>
          <a:p>
            <a:endParaRPr lang="en-US"/>
          </a:p>
        </p:txBody>
      </p:sp>
      <p:sp>
        <p:nvSpPr>
          <p:cNvPr id="57370" name="Left Brace 25"/>
          <p:cNvSpPr>
            <a:spLocks/>
          </p:cNvSpPr>
          <p:nvPr/>
        </p:nvSpPr>
        <p:spPr bwMode="auto">
          <a:xfrm>
            <a:off x="4572000" y="990600"/>
            <a:ext cx="76200" cy="609600"/>
          </a:xfrm>
          <a:prstGeom prst="leftBrace">
            <a:avLst>
              <a:gd name="adj1" fmla="val 8333"/>
              <a:gd name="adj2" fmla="val 50000"/>
            </a:avLst>
          </a:prstGeom>
          <a:solidFill>
            <a:schemeClr val="accent1"/>
          </a:solidFill>
          <a:ln w="9525" algn="ctr">
            <a:solidFill>
              <a:schemeClr val="tx1"/>
            </a:solidFill>
            <a:round/>
            <a:headEnd/>
            <a:tailEnd/>
          </a:ln>
        </p:spPr>
        <p:txBody>
          <a:bodyPr/>
          <a:lstStyle/>
          <a:p>
            <a:endParaRPr lang="en-US"/>
          </a:p>
        </p:txBody>
      </p:sp>
      <p:sp>
        <p:nvSpPr>
          <p:cNvPr id="57371" name="TextBox 26"/>
          <p:cNvSpPr txBox="1">
            <a:spLocks noChangeArrowheads="1"/>
          </p:cNvSpPr>
          <p:nvPr/>
        </p:nvSpPr>
        <p:spPr bwMode="auto">
          <a:xfrm>
            <a:off x="4191000" y="1066800"/>
            <a:ext cx="300038" cy="369888"/>
          </a:xfrm>
          <a:prstGeom prst="rect">
            <a:avLst/>
          </a:prstGeom>
          <a:noFill/>
          <a:ln w="9525">
            <a:noFill/>
            <a:miter lim="800000"/>
            <a:headEnd/>
            <a:tailEnd/>
          </a:ln>
        </p:spPr>
        <p:txBody>
          <a:bodyPr wrap="none">
            <a:spAutoFit/>
          </a:bodyPr>
          <a:lstStyle/>
          <a:p>
            <a:r>
              <a:rPr lang="en-US"/>
              <a:t>s</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a:xfrm>
            <a:off x="457200" y="274638"/>
            <a:ext cx="8229600" cy="647700"/>
          </a:xfrm>
        </p:spPr>
        <p:txBody>
          <a:bodyPr/>
          <a:lstStyle/>
          <a:p>
            <a:pPr eaLnBrk="1" hangingPunct="1"/>
            <a:r>
              <a:rPr lang="en-US" sz="4000" smtClean="0"/>
              <a:t>Segmentation Architecture</a:t>
            </a:r>
          </a:p>
        </p:txBody>
      </p:sp>
      <p:sp>
        <p:nvSpPr>
          <p:cNvPr id="58371" name="Rectangle 3"/>
          <p:cNvSpPr>
            <a:spLocks noGrp="1" noChangeArrowheads="1"/>
          </p:cNvSpPr>
          <p:nvPr>
            <p:ph type="body" idx="1"/>
          </p:nvPr>
        </p:nvSpPr>
        <p:spPr>
          <a:xfrm>
            <a:off x="1066800" y="1066800"/>
            <a:ext cx="7620000" cy="5638800"/>
          </a:xfrm>
        </p:spPr>
        <p:txBody>
          <a:bodyPr/>
          <a:lstStyle/>
          <a:p>
            <a:pPr eaLnBrk="1" hangingPunct="1">
              <a:lnSpc>
                <a:spcPct val="90000"/>
              </a:lnSpc>
            </a:pPr>
            <a:r>
              <a:rPr lang="en-US" sz="2800" i="1" smtClean="0"/>
              <a:t>Segment table</a:t>
            </a:r>
            <a:r>
              <a:rPr lang="en-US" sz="2800" smtClean="0"/>
              <a:t> – maps two-dimensional physical addresses; each table entry has:</a:t>
            </a:r>
          </a:p>
          <a:p>
            <a:pPr lvl="1" eaLnBrk="1" hangingPunct="1">
              <a:lnSpc>
                <a:spcPct val="90000"/>
              </a:lnSpc>
            </a:pPr>
            <a:r>
              <a:rPr lang="en-US" smtClean="0"/>
              <a:t>base – contains the starting physical address where the segments reside in memory.</a:t>
            </a:r>
          </a:p>
          <a:p>
            <a:pPr lvl="1" eaLnBrk="1" hangingPunct="1">
              <a:lnSpc>
                <a:spcPct val="90000"/>
              </a:lnSpc>
            </a:pPr>
            <a:r>
              <a:rPr lang="en-US" i="1" smtClean="0"/>
              <a:t>limit</a:t>
            </a:r>
            <a:r>
              <a:rPr lang="en-US" smtClean="0"/>
              <a:t> – specifies the length of the segment.</a:t>
            </a:r>
          </a:p>
          <a:p>
            <a:pPr eaLnBrk="1" hangingPunct="1">
              <a:lnSpc>
                <a:spcPct val="90000"/>
              </a:lnSpc>
            </a:pPr>
            <a:r>
              <a:rPr lang="en-US" sz="2800" i="1" smtClean="0"/>
              <a:t>Segment-table base register (STBR)</a:t>
            </a:r>
            <a:r>
              <a:rPr lang="en-US" sz="2800" smtClean="0"/>
              <a:t> points to the segment table’s location in memory.</a:t>
            </a:r>
          </a:p>
          <a:p>
            <a:pPr eaLnBrk="1" hangingPunct="1">
              <a:lnSpc>
                <a:spcPct val="90000"/>
              </a:lnSpc>
            </a:pPr>
            <a:r>
              <a:rPr lang="en-US" sz="2800" i="1" smtClean="0"/>
              <a:t>Segment-table length register (STLR)</a:t>
            </a:r>
            <a:r>
              <a:rPr lang="en-US" sz="2800" smtClean="0"/>
              <a:t> indicates number of segments used by a program;</a:t>
            </a:r>
          </a:p>
          <a:p>
            <a:pPr eaLnBrk="1" hangingPunct="1">
              <a:lnSpc>
                <a:spcPct val="90000"/>
              </a:lnSpc>
              <a:buFontTx/>
              <a:buNone/>
            </a:pPr>
            <a:r>
              <a:rPr lang="en-US" sz="2800" smtClean="0"/>
              <a:t>     segment number </a:t>
            </a:r>
            <a:r>
              <a:rPr lang="en-US" sz="2800" i="1" smtClean="0"/>
              <a:t>s</a:t>
            </a:r>
            <a:r>
              <a:rPr lang="en-US" sz="2800" smtClean="0"/>
              <a:t> is legal if </a:t>
            </a:r>
            <a:r>
              <a:rPr lang="en-US" sz="2800" i="1" smtClean="0"/>
              <a:t>s</a:t>
            </a:r>
            <a:r>
              <a:rPr lang="en-US" sz="2800" smtClean="0"/>
              <a:t> &lt; STLR.</a:t>
            </a:r>
          </a:p>
          <a:p>
            <a:pPr eaLnBrk="1" hangingPunct="1">
              <a:lnSpc>
                <a:spcPct val="90000"/>
              </a:lnSpc>
            </a:pPr>
            <a:endParaRPr lang="en-US" sz="2800" smtClean="0"/>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Oval 2"/>
          <p:cNvSpPr>
            <a:spLocks noChangeArrowheads="1"/>
          </p:cNvSpPr>
          <p:nvPr/>
        </p:nvSpPr>
        <p:spPr bwMode="auto">
          <a:xfrm>
            <a:off x="685800" y="1447800"/>
            <a:ext cx="3105150" cy="4781550"/>
          </a:xfrm>
          <a:prstGeom prst="ellipse">
            <a:avLst/>
          </a:prstGeom>
          <a:noFill/>
          <a:ln w="9525">
            <a:solidFill>
              <a:schemeClr val="tx1"/>
            </a:solidFill>
            <a:round/>
            <a:headEnd/>
            <a:tailEnd/>
          </a:ln>
        </p:spPr>
        <p:txBody>
          <a:bodyPr wrap="none" anchor="ctr"/>
          <a:lstStyle/>
          <a:p>
            <a:endParaRPr lang="en-US"/>
          </a:p>
        </p:txBody>
      </p:sp>
      <p:sp>
        <p:nvSpPr>
          <p:cNvPr id="59395" name="Rectangle 3"/>
          <p:cNvSpPr>
            <a:spLocks noChangeArrowheads="1"/>
          </p:cNvSpPr>
          <p:nvPr/>
        </p:nvSpPr>
        <p:spPr bwMode="auto">
          <a:xfrm>
            <a:off x="1828800" y="2057400"/>
            <a:ext cx="952500" cy="609600"/>
          </a:xfrm>
          <a:prstGeom prst="rect">
            <a:avLst/>
          </a:prstGeom>
          <a:noFill/>
          <a:ln w="9525">
            <a:solidFill>
              <a:schemeClr val="tx1"/>
            </a:solidFill>
            <a:miter lim="800000"/>
            <a:headEnd/>
            <a:tailEnd/>
          </a:ln>
        </p:spPr>
        <p:txBody>
          <a:bodyPr wrap="none" anchor="ctr"/>
          <a:lstStyle/>
          <a:p>
            <a:pPr algn="ctr" eaLnBrk="1" hangingPunct="1"/>
            <a:r>
              <a:rPr lang="en-US" sz="2400">
                <a:latin typeface="Times New Roman" pitchFamily="18" charset="0"/>
              </a:rPr>
              <a:t>Seg 0</a:t>
            </a:r>
          </a:p>
        </p:txBody>
      </p:sp>
      <p:sp>
        <p:nvSpPr>
          <p:cNvPr id="59396" name="Rectangle 4"/>
          <p:cNvSpPr>
            <a:spLocks noChangeArrowheads="1"/>
          </p:cNvSpPr>
          <p:nvPr/>
        </p:nvSpPr>
        <p:spPr bwMode="auto">
          <a:xfrm>
            <a:off x="2667000" y="3124200"/>
            <a:ext cx="742950" cy="876300"/>
          </a:xfrm>
          <a:prstGeom prst="rect">
            <a:avLst/>
          </a:prstGeom>
          <a:noFill/>
          <a:ln w="9525">
            <a:solidFill>
              <a:schemeClr val="tx1"/>
            </a:solidFill>
            <a:miter lim="800000"/>
            <a:headEnd/>
            <a:tailEnd/>
          </a:ln>
        </p:spPr>
        <p:txBody>
          <a:bodyPr wrap="none" anchor="ctr"/>
          <a:lstStyle/>
          <a:p>
            <a:pPr algn="ctr" eaLnBrk="1" hangingPunct="1"/>
            <a:r>
              <a:rPr lang="en-US" sz="2400">
                <a:latin typeface="Times New Roman" pitchFamily="18" charset="0"/>
              </a:rPr>
              <a:t>Seg 3</a:t>
            </a:r>
          </a:p>
        </p:txBody>
      </p:sp>
      <p:sp>
        <p:nvSpPr>
          <p:cNvPr id="59397" name="Rectangle 5"/>
          <p:cNvSpPr>
            <a:spLocks noChangeArrowheads="1"/>
          </p:cNvSpPr>
          <p:nvPr/>
        </p:nvSpPr>
        <p:spPr bwMode="auto">
          <a:xfrm>
            <a:off x="2514600" y="4343400"/>
            <a:ext cx="838200" cy="685800"/>
          </a:xfrm>
          <a:prstGeom prst="rect">
            <a:avLst/>
          </a:prstGeom>
          <a:noFill/>
          <a:ln w="9525">
            <a:solidFill>
              <a:schemeClr val="tx1"/>
            </a:solidFill>
            <a:miter lim="800000"/>
            <a:headEnd/>
            <a:tailEnd/>
          </a:ln>
        </p:spPr>
        <p:txBody>
          <a:bodyPr wrap="none" anchor="ctr"/>
          <a:lstStyle/>
          <a:p>
            <a:pPr algn="ctr" eaLnBrk="1" hangingPunct="1"/>
            <a:r>
              <a:rPr lang="en-US" sz="2400">
                <a:latin typeface="Times New Roman" pitchFamily="18" charset="0"/>
              </a:rPr>
              <a:t>Seg 4</a:t>
            </a:r>
          </a:p>
        </p:txBody>
      </p:sp>
      <p:sp>
        <p:nvSpPr>
          <p:cNvPr id="59398" name="Rectangle 6"/>
          <p:cNvSpPr>
            <a:spLocks noChangeArrowheads="1"/>
          </p:cNvSpPr>
          <p:nvPr/>
        </p:nvSpPr>
        <p:spPr bwMode="auto">
          <a:xfrm>
            <a:off x="990600" y="3124200"/>
            <a:ext cx="857250" cy="1352550"/>
          </a:xfrm>
          <a:prstGeom prst="rect">
            <a:avLst/>
          </a:prstGeom>
          <a:noFill/>
          <a:ln w="9525">
            <a:solidFill>
              <a:schemeClr val="tx1"/>
            </a:solidFill>
            <a:miter lim="800000"/>
            <a:headEnd/>
            <a:tailEnd/>
          </a:ln>
        </p:spPr>
        <p:txBody>
          <a:bodyPr wrap="none" anchor="ctr"/>
          <a:lstStyle/>
          <a:p>
            <a:pPr algn="ctr" eaLnBrk="1" hangingPunct="1"/>
            <a:r>
              <a:rPr lang="en-US" sz="2400">
                <a:latin typeface="Times New Roman" pitchFamily="18" charset="0"/>
              </a:rPr>
              <a:t>Seg 1</a:t>
            </a:r>
          </a:p>
        </p:txBody>
      </p:sp>
      <p:sp>
        <p:nvSpPr>
          <p:cNvPr id="59399" name="Rectangle 7"/>
          <p:cNvSpPr>
            <a:spLocks noChangeArrowheads="1"/>
          </p:cNvSpPr>
          <p:nvPr/>
        </p:nvSpPr>
        <p:spPr bwMode="auto">
          <a:xfrm>
            <a:off x="1447800" y="4876800"/>
            <a:ext cx="819150" cy="857250"/>
          </a:xfrm>
          <a:prstGeom prst="rect">
            <a:avLst/>
          </a:prstGeom>
          <a:noFill/>
          <a:ln w="9525">
            <a:solidFill>
              <a:schemeClr val="tx1"/>
            </a:solidFill>
            <a:miter lim="800000"/>
            <a:headEnd/>
            <a:tailEnd/>
          </a:ln>
        </p:spPr>
        <p:txBody>
          <a:bodyPr wrap="none" anchor="ctr"/>
          <a:lstStyle/>
          <a:p>
            <a:pPr algn="ctr" eaLnBrk="1" hangingPunct="1"/>
            <a:r>
              <a:rPr lang="en-US" sz="2400">
                <a:latin typeface="Times New Roman" pitchFamily="18" charset="0"/>
              </a:rPr>
              <a:t>Seg 2</a:t>
            </a:r>
          </a:p>
        </p:txBody>
      </p:sp>
      <p:graphicFrame>
        <p:nvGraphicFramePr>
          <p:cNvPr id="74819" name="Group 67"/>
          <p:cNvGraphicFramePr>
            <a:graphicFrameLocks noGrp="1"/>
          </p:cNvGraphicFramePr>
          <p:nvPr/>
        </p:nvGraphicFramePr>
        <p:xfrm>
          <a:off x="4114800" y="2667000"/>
          <a:ext cx="2209800" cy="3016252"/>
        </p:xfrm>
        <a:graphic>
          <a:graphicData uri="http://schemas.openxmlformats.org/drawingml/2006/table">
            <a:tbl>
              <a:tblPr/>
              <a:tblGrid>
                <a:gridCol w="588963"/>
                <a:gridCol w="884237"/>
                <a:gridCol w="736600"/>
              </a:tblGrid>
              <a:tr h="50323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rPr>
                        <a:t>Limit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rPr>
                        <a:t>Base</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16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rPr>
                        <a:t>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rPr>
                        <a:t>1000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rPr>
                        <a:t>1400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323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rPr>
                        <a:t>400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rPr>
                        <a:t>6300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323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rPr>
                        <a:t>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rPr>
                        <a:t>400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rPr>
                        <a:t>4300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16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rPr>
                        <a:t>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rPr>
                        <a:t>1100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rPr>
                        <a:t>3200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323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rPr>
                        <a:t>4</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rPr>
                        <a:t>1000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rPr>
                        <a:t>4700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74790" name="Group 38"/>
          <p:cNvGraphicFramePr>
            <a:graphicFrameLocks noGrp="1"/>
          </p:cNvGraphicFramePr>
          <p:nvPr/>
        </p:nvGraphicFramePr>
        <p:xfrm>
          <a:off x="7581900" y="654050"/>
          <a:ext cx="876300" cy="5862321"/>
        </p:xfrm>
        <a:graphic>
          <a:graphicData uri="http://schemas.openxmlformats.org/drawingml/2006/table">
            <a:tbl>
              <a:tblPr/>
              <a:tblGrid>
                <a:gridCol w="876300"/>
              </a:tblGrid>
              <a:tr h="8191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4448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rPr>
                        <a:t>Seg 0</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17316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1938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rPr>
                        <a:t>Seg 3</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8733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rPr>
                        <a:t>Seg 2</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70008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rPr>
                        <a:t>Seg 4</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6159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6286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rPr>
                        <a:t>Seg 1</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59450" name="Rectangle 58"/>
          <p:cNvSpPr>
            <a:spLocks noChangeArrowheads="1"/>
          </p:cNvSpPr>
          <p:nvPr/>
        </p:nvSpPr>
        <p:spPr bwMode="auto">
          <a:xfrm>
            <a:off x="6915150" y="2914650"/>
            <a:ext cx="571500" cy="228600"/>
          </a:xfrm>
          <a:prstGeom prst="rect">
            <a:avLst/>
          </a:prstGeom>
          <a:noFill/>
          <a:ln w="9525">
            <a:noFill/>
            <a:miter lim="800000"/>
            <a:headEnd/>
            <a:tailEnd/>
          </a:ln>
        </p:spPr>
        <p:txBody>
          <a:bodyPr wrap="none" anchor="ctr"/>
          <a:lstStyle/>
          <a:p>
            <a:pPr algn="ctr" eaLnBrk="1" hangingPunct="1"/>
            <a:r>
              <a:rPr lang="en-US">
                <a:latin typeface="Times New Roman" pitchFamily="18" charset="0"/>
              </a:rPr>
              <a:t>3200</a:t>
            </a:r>
          </a:p>
        </p:txBody>
      </p:sp>
      <p:sp>
        <p:nvSpPr>
          <p:cNvPr id="59451" name="Rectangle 59"/>
          <p:cNvSpPr>
            <a:spLocks noChangeArrowheads="1"/>
          </p:cNvSpPr>
          <p:nvPr/>
        </p:nvSpPr>
        <p:spPr bwMode="auto">
          <a:xfrm>
            <a:off x="6858000" y="4057650"/>
            <a:ext cx="571500" cy="228600"/>
          </a:xfrm>
          <a:prstGeom prst="rect">
            <a:avLst/>
          </a:prstGeom>
          <a:noFill/>
          <a:ln w="9525">
            <a:noFill/>
            <a:miter lim="800000"/>
            <a:headEnd/>
            <a:tailEnd/>
          </a:ln>
        </p:spPr>
        <p:txBody>
          <a:bodyPr wrap="none" anchor="ctr"/>
          <a:lstStyle/>
          <a:p>
            <a:pPr algn="ctr" eaLnBrk="1" hangingPunct="1"/>
            <a:r>
              <a:rPr lang="en-US">
                <a:latin typeface="Times New Roman" pitchFamily="18" charset="0"/>
              </a:rPr>
              <a:t>4300</a:t>
            </a:r>
          </a:p>
        </p:txBody>
      </p:sp>
      <p:sp>
        <p:nvSpPr>
          <p:cNvPr id="59452" name="Rectangle 60"/>
          <p:cNvSpPr>
            <a:spLocks noChangeArrowheads="1"/>
          </p:cNvSpPr>
          <p:nvPr/>
        </p:nvSpPr>
        <p:spPr bwMode="auto">
          <a:xfrm>
            <a:off x="6858000" y="4495800"/>
            <a:ext cx="571500" cy="228600"/>
          </a:xfrm>
          <a:prstGeom prst="rect">
            <a:avLst/>
          </a:prstGeom>
          <a:noFill/>
          <a:ln w="9525">
            <a:noFill/>
            <a:miter lim="800000"/>
            <a:headEnd/>
            <a:tailEnd/>
          </a:ln>
        </p:spPr>
        <p:txBody>
          <a:bodyPr wrap="none" anchor="ctr"/>
          <a:lstStyle/>
          <a:p>
            <a:pPr algn="ctr" eaLnBrk="1" hangingPunct="1"/>
            <a:r>
              <a:rPr lang="en-US">
                <a:latin typeface="Times New Roman" pitchFamily="18" charset="0"/>
              </a:rPr>
              <a:t>4700</a:t>
            </a:r>
          </a:p>
        </p:txBody>
      </p:sp>
      <p:sp>
        <p:nvSpPr>
          <p:cNvPr id="59453" name="Rectangle 61"/>
          <p:cNvSpPr>
            <a:spLocks noChangeArrowheads="1"/>
          </p:cNvSpPr>
          <p:nvPr/>
        </p:nvSpPr>
        <p:spPr bwMode="auto">
          <a:xfrm>
            <a:off x="6877050" y="5200650"/>
            <a:ext cx="571500" cy="228600"/>
          </a:xfrm>
          <a:prstGeom prst="rect">
            <a:avLst/>
          </a:prstGeom>
          <a:noFill/>
          <a:ln w="9525">
            <a:noFill/>
            <a:miter lim="800000"/>
            <a:headEnd/>
            <a:tailEnd/>
          </a:ln>
        </p:spPr>
        <p:txBody>
          <a:bodyPr wrap="none" anchor="ctr"/>
          <a:lstStyle/>
          <a:p>
            <a:pPr algn="ctr" eaLnBrk="1" hangingPunct="1"/>
            <a:r>
              <a:rPr lang="en-US">
                <a:latin typeface="Times New Roman" pitchFamily="18" charset="0"/>
              </a:rPr>
              <a:t>5700</a:t>
            </a:r>
          </a:p>
        </p:txBody>
      </p:sp>
      <p:sp>
        <p:nvSpPr>
          <p:cNvPr id="59454" name="Rectangle 62"/>
          <p:cNvSpPr>
            <a:spLocks noChangeArrowheads="1"/>
          </p:cNvSpPr>
          <p:nvPr/>
        </p:nvSpPr>
        <p:spPr bwMode="auto">
          <a:xfrm>
            <a:off x="6858000" y="5810250"/>
            <a:ext cx="571500" cy="228600"/>
          </a:xfrm>
          <a:prstGeom prst="rect">
            <a:avLst/>
          </a:prstGeom>
          <a:noFill/>
          <a:ln w="9525">
            <a:noFill/>
            <a:miter lim="800000"/>
            <a:headEnd/>
            <a:tailEnd/>
          </a:ln>
        </p:spPr>
        <p:txBody>
          <a:bodyPr wrap="none" anchor="ctr"/>
          <a:lstStyle/>
          <a:p>
            <a:pPr algn="ctr" eaLnBrk="1" hangingPunct="1"/>
            <a:r>
              <a:rPr lang="en-US">
                <a:latin typeface="Times New Roman" pitchFamily="18" charset="0"/>
              </a:rPr>
              <a:t>6300</a:t>
            </a:r>
          </a:p>
        </p:txBody>
      </p:sp>
      <p:sp>
        <p:nvSpPr>
          <p:cNvPr id="59455" name="Rectangle 63"/>
          <p:cNvSpPr>
            <a:spLocks noChangeArrowheads="1"/>
          </p:cNvSpPr>
          <p:nvPr/>
        </p:nvSpPr>
        <p:spPr bwMode="auto">
          <a:xfrm>
            <a:off x="6877050" y="6305550"/>
            <a:ext cx="571500" cy="228600"/>
          </a:xfrm>
          <a:prstGeom prst="rect">
            <a:avLst/>
          </a:prstGeom>
          <a:noFill/>
          <a:ln w="9525">
            <a:noFill/>
            <a:miter lim="800000"/>
            <a:headEnd/>
            <a:tailEnd/>
          </a:ln>
        </p:spPr>
        <p:txBody>
          <a:bodyPr wrap="none" anchor="ctr"/>
          <a:lstStyle/>
          <a:p>
            <a:pPr algn="ctr" eaLnBrk="1" hangingPunct="1"/>
            <a:r>
              <a:rPr lang="en-US">
                <a:latin typeface="Times New Roman" pitchFamily="18" charset="0"/>
              </a:rPr>
              <a:t>6700</a:t>
            </a:r>
          </a:p>
        </p:txBody>
      </p:sp>
      <p:sp>
        <p:nvSpPr>
          <p:cNvPr id="59456" name="Rectangle 64"/>
          <p:cNvSpPr>
            <a:spLocks noChangeArrowheads="1"/>
          </p:cNvSpPr>
          <p:nvPr/>
        </p:nvSpPr>
        <p:spPr bwMode="auto">
          <a:xfrm>
            <a:off x="6877050" y="1371600"/>
            <a:ext cx="571500" cy="228600"/>
          </a:xfrm>
          <a:prstGeom prst="rect">
            <a:avLst/>
          </a:prstGeom>
          <a:noFill/>
          <a:ln w="9525">
            <a:noFill/>
            <a:miter lim="800000"/>
            <a:headEnd/>
            <a:tailEnd/>
          </a:ln>
        </p:spPr>
        <p:txBody>
          <a:bodyPr wrap="none" anchor="ctr"/>
          <a:lstStyle/>
          <a:p>
            <a:pPr algn="ctr" eaLnBrk="1" hangingPunct="1"/>
            <a:r>
              <a:rPr lang="en-US">
                <a:latin typeface="Times New Roman" pitchFamily="18" charset="0"/>
              </a:rPr>
              <a:t>1400</a:t>
            </a:r>
          </a:p>
        </p:txBody>
      </p:sp>
      <p:sp>
        <p:nvSpPr>
          <p:cNvPr id="59457" name="Rectangle 65"/>
          <p:cNvSpPr>
            <a:spLocks noChangeArrowheads="1"/>
          </p:cNvSpPr>
          <p:nvPr/>
        </p:nvSpPr>
        <p:spPr bwMode="auto">
          <a:xfrm>
            <a:off x="6896100" y="1771650"/>
            <a:ext cx="571500" cy="228600"/>
          </a:xfrm>
          <a:prstGeom prst="rect">
            <a:avLst/>
          </a:prstGeom>
          <a:noFill/>
          <a:ln w="9525">
            <a:noFill/>
            <a:miter lim="800000"/>
            <a:headEnd/>
            <a:tailEnd/>
          </a:ln>
        </p:spPr>
        <p:txBody>
          <a:bodyPr wrap="none" anchor="ctr"/>
          <a:lstStyle/>
          <a:p>
            <a:pPr algn="ctr" eaLnBrk="1" hangingPunct="1"/>
            <a:r>
              <a:rPr lang="en-US">
                <a:latin typeface="Times New Roman" pitchFamily="18" charset="0"/>
              </a:rPr>
              <a:t>2400</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p:txBody>
          <a:bodyPr/>
          <a:lstStyle/>
          <a:p>
            <a:pPr eaLnBrk="1" hangingPunct="1"/>
            <a:r>
              <a:rPr lang="en-US" smtClean="0"/>
              <a:t>Segmentation Architecture (Cont.)</a:t>
            </a:r>
          </a:p>
        </p:txBody>
      </p:sp>
      <p:sp>
        <p:nvSpPr>
          <p:cNvPr id="60419" name="Rectangle 3"/>
          <p:cNvSpPr>
            <a:spLocks noGrp="1" noChangeArrowheads="1"/>
          </p:cNvSpPr>
          <p:nvPr>
            <p:ph type="body" idx="1"/>
          </p:nvPr>
        </p:nvSpPr>
        <p:spPr/>
        <p:txBody>
          <a:bodyPr/>
          <a:lstStyle/>
          <a:p>
            <a:pPr eaLnBrk="1" hangingPunct="1">
              <a:lnSpc>
                <a:spcPct val="90000"/>
              </a:lnSpc>
            </a:pPr>
            <a:r>
              <a:rPr lang="en-US" sz="2800" smtClean="0"/>
              <a:t>Relocation.</a:t>
            </a:r>
          </a:p>
          <a:p>
            <a:pPr lvl="1" eaLnBrk="1" hangingPunct="1">
              <a:lnSpc>
                <a:spcPct val="90000"/>
              </a:lnSpc>
            </a:pPr>
            <a:r>
              <a:rPr lang="en-US" sz="2400" smtClean="0"/>
              <a:t>dynamic</a:t>
            </a:r>
          </a:p>
          <a:p>
            <a:pPr lvl="1" eaLnBrk="1" hangingPunct="1">
              <a:lnSpc>
                <a:spcPct val="90000"/>
              </a:lnSpc>
            </a:pPr>
            <a:r>
              <a:rPr lang="en-US" sz="2400" smtClean="0"/>
              <a:t>by segment table </a:t>
            </a:r>
          </a:p>
          <a:p>
            <a:pPr eaLnBrk="1" hangingPunct="1">
              <a:lnSpc>
                <a:spcPct val="90000"/>
              </a:lnSpc>
            </a:pPr>
            <a:r>
              <a:rPr lang="en-US" sz="2800" smtClean="0"/>
              <a:t>Sharing.</a:t>
            </a:r>
          </a:p>
          <a:p>
            <a:pPr lvl="1" eaLnBrk="1" hangingPunct="1">
              <a:lnSpc>
                <a:spcPct val="90000"/>
              </a:lnSpc>
            </a:pPr>
            <a:r>
              <a:rPr lang="en-US" sz="2400" smtClean="0"/>
              <a:t>shared segments</a:t>
            </a:r>
          </a:p>
          <a:p>
            <a:pPr lvl="1" eaLnBrk="1" hangingPunct="1">
              <a:lnSpc>
                <a:spcPct val="90000"/>
              </a:lnSpc>
            </a:pPr>
            <a:r>
              <a:rPr lang="en-US" sz="2400" smtClean="0"/>
              <a:t>same segment number </a:t>
            </a:r>
          </a:p>
          <a:p>
            <a:pPr eaLnBrk="1" hangingPunct="1">
              <a:lnSpc>
                <a:spcPct val="90000"/>
              </a:lnSpc>
            </a:pPr>
            <a:r>
              <a:rPr lang="en-US" sz="2800" smtClean="0"/>
              <a:t>Allocation.</a:t>
            </a:r>
          </a:p>
          <a:p>
            <a:pPr lvl="1" eaLnBrk="1" hangingPunct="1">
              <a:lnSpc>
                <a:spcPct val="90000"/>
              </a:lnSpc>
            </a:pPr>
            <a:r>
              <a:rPr lang="en-US" sz="2400" smtClean="0"/>
              <a:t>first fit/best fit</a:t>
            </a:r>
          </a:p>
          <a:p>
            <a:pPr lvl="1" eaLnBrk="1" hangingPunct="1">
              <a:lnSpc>
                <a:spcPct val="90000"/>
              </a:lnSpc>
            </a:pPr>
            <a:r>
              <a:rPr lang="en-US" sz="2400" smtClean="0"/>
              <a:t>external fragmentation</a:t>
            </a:r>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a:xfrm>
            <a:off x="457200" y="274638"/>
            <a:ext cx="8229600" cy="792162"/>
          </a:xfrm>
        </p:spPr>
        <p:txBody>
          <a:bodyPr/>
          <a:lstStyle/>
          <a:p>
            <a:pPr eaLnBrk="1" hangingPunct="1"/>
            <a:r>
              <a:rPr lang="en-US" smtClean="0"/>
              <a:t>Sharing of segments</a:t>
            </a:r>
          </a:p>
        </p:txBody>
      </p:sp>
      <p:pic>
        <p:nvPicPr>
          <p:cNvPr id="61443" name="Picture 3"/>
          <p:cNvPicPr>
            <a:picLocks noChangeAspect="1" noChangeArrowheads="1"/>
          </p:cNvPicPr>
          <p:nvPr/>
        </p:nvPicPr>
        <p:blipFill>
          <a:blip r:embed="rId3" cstate="print"/>
          <a:srcRect l="13220" t="877" r="12987" b="1785"/>
          <a:stretch>
            <a:fillRect/>
          </a:stretch>
        </p:blipFill>
        <p:spPr bwMode="auto">
          <a:xfrm>
            <a:off x="533400" y="1263650"/>
            <a:ext cx="7315200" cy="52133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p:txBody>
          <a:bodyPr/>
          <a:lstStyle/>
          <a:p>
            <a:pPr eaLnBrk="1" hangingPunct="1"/>
            <a:r>
              <a:rPr lang="en-US" sz="4000" smtClean="0"/>
              <a:t>Segmentation In 80X86 Processor</a:t>
            </a:r>
          </a:p>
        </p:txBody>
      </p:sp>
      <p:sp>
        <p:nvSpPr>
          <p:cNvPr id="62467" name="Rectangle 3"/>
          <p:cNvSpPr>
            <a:spLocks noGrp="1" noChangeArrowheads="1"/>
          </p:cNvSpPr>
          <p:nvPr>
            <p:ph type="body" idx="1"/>
          </p:nvPr>
        </p:nvSpPr>
        <p:spPr>
          <a:xfrm>
            <a:off x="457200" y="1600200"/>
            <a:ext cx="8229600" cy="4876800"/>
          </a:xfrm>
        </p:spPr>
        <p:txBody>
          <a:bodyPr/>
          <a:lstStyle/>
          <a:p>
            <a:pPr eaLnBrk="1" hangingPunct="1"/>
            <a:r>
              <a:rPr lang="en-US" smtClean="0"/>
              <a:t>Address is specified as Segment : Offset</a:t>
            </a:r>
          </a:p>
          <a:p>
            <a:pPr eaLnBrk="1" hangingPunct="1"/>
            <a:r>
              <a:rPr lang="en-US" smtClean="0"/>
              <a:t>X86 Processor has Several segment registers</a:t>
            </a:r>
          </a:p>
          <a:p>
            <a:pPr lvl="1" eaLnBrk="1" hangingPunct="1"/>
            <a:r>
              <a:rPr lang="en-US" smtClean="0"/>
              <a:t>CS (code segment)</a:t>
            </a:r>
          </a:p>
          <a:p>
            <a:pPr lvl="1" eaLnBrk="1" hangingPunct="1"/>
            <a:r>
              <a:rPr lang="en-US" smtClean="0"/>
              <a:t>DS (Data Segment)</a:t>
            </a:r>
          </a:p>
          <a:p>
            <a:pPr lvl="1" eaLnBrk="1" hangingPunct="1"/>
            <a:r>
              <a:rPr lang="en-US" smtClean="0"/>
              <a:t>SS (Stack segment )</a:t>
            </a:r>
          </a:p>
          <a:p>
            <a:pPr lvl="1" eaLnBrk="1" hangingPunct="1"/>
            <a:r>
              <a:rPr lang="en-US" smtClean="0"/>
              <a:t>ES (Extra segment)</a:t>
            </a:r>
          </a:p>
          <a:p>
            <a:pPr lvl="1" eaLnBrk="1" hangingPunct="1"/>
            <a:r>
              <a:rPr lang="en-US" smtClean="0"/>
              <a:t>GS &amp; FS segment</a:t>
            </a:r>
          </a:p>
          <a:p>
            <a:pPr lvl="1" eaLnBrk="1" hangingPunct="1"/>
            <a:endParaRPr lang="en-US" smtClean="0"/>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490" name="Picture 4"/>
          <p:cNvPicPr>
            <a:picLocks noChangeAspect="1" noChangeArrowheads="1"/>
          </p:cNvPicPr>
          <p:nvPr/>
        </p:nvPicPr>
        <p:blipFill>
          <a:blip r:embed="rId3" cstate="print"/>
          <a:srcRect/>
          <a:stretch>
            <a:fillRect/>
          </a:stretch>
        </p:blipFill>
        <p:spPr bwMode="auto">
          <a:xfrm>
            <a:off x="228600" y="304800"/>
            <a:ext cx="8915400" cy="62484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514" name="Picture 6"/>
          <p:cNvPicPr>
            <a:picLocks noChangeAspect="1" noChangeArrowheads="1"/>
          </p:cNvPicPr>
          <p:nvPr/>
        </p:nvPicPr>
        <p:blipFill>
          <a:blip r:embed="rId3" cstate="print"/>
          <a:srcRect/>
          <a:stretch>
            <a:fillRect/>
          </a:stretch>
        </p:blipFill>
        <p:spPr bwMode="auto">
          <a:xfrm>
            <a:off x="914400" y="1066800"/>
            <a:ext cx="7696200" cy="5051425"/>
          </a:xfrm>
          <a:prstGeom prst="rect">
            <a:avLst/>
          </a:prstGeom>
          <a:noFill/>
          <a:ln w="9525">
            <a:noFill/>
            <a:miter lim="800000"/>
            <a:headEnd/>
            <a:tailEnd/>
          </a:ln>
        </p:spPr>
      </p:pic>
      <p:pic>
        <p:nvPicPr>
          <p:cNvPr id="64515" name="Picture 7"/>
          <p:cNvPicPr>
            <a:picLocks noChangeAspect="1" noChangeArrowheads="1"/>
          </p:cNvPicPr>
          <p:nvPr/>
        </p:nvPicPr>
        <p:blipFill>
          <a:blip r:embed="rId4" cstate="print"/>
          <a:srcRect/>
          <a:stretch>
            <a:fillRect/>
          </a:stretch>
        </p:blipFill>
        <p:spPr bwMode="auto">
          <a:xfrm>
            <a:off x="3200400" y="6172200"/>
            <a:ext cx="3505200" cy="40163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Line 4"/>
          <p:cNvSpPr>
            <a:spLocks noChangeShapeType="1"/>
          </p:cNvSpPr>
          <p:nvPr/>
        </p:nvSpPr>
        <p:spPr bwMode="auto">
          <a:xfrm>
            <a:off x="2057400" y="533400"/>
            <a:ext cx="0" cy="4800600"/>
          </a:xfrm>
          <a:prstGeom prst="line">
            <a:avLst/>
          </a:prstGeom>
          <a:noFill/>
          <a:ln w="28575">
            <a:solidFill>
              <a:schemeClr val="tx1"/>
            </a:solidFill>
            <a:round/>
            <a:headEnd/>
            <a:tailEnd/>
          </a:ln>
        </p:spPr>
        <p:txBody>
          <a:bodyPr/>
          <a:lstStyle/>
          <a:p>
            <a:endParaRPr lang="en-US"/>
          </a:p>
        </p:txBody>
      </p:sp>
      <p:sp>
        <p:nvSpPr>
          <p:cNvPr id="7171" name="Line 5"/>
          <p:cNvSpPr>
            <a:spLocks noChangeShapeType="1"/>
          </p:cNvSpPr>
          <p:nvPr/>
        </p:nvSpPr>
        <p:spPr bwMode="auto">
          <a:xfrm>
            <a:off x="1676400" y="5105400"/>
            <a:ext cx="6248400" cy="0"/>
          </a:xfrm>
          <a:prstGeom prst="line">
            <a:avLst/>
          </a:prstGeom>
          <a:noFill/>
          <a:ln w="28575">
            <a:solidFill>
              <a:schemeClr val="tx1"/>
            </a:solidFill>
            <a:round/>
            <a:headEnd/>
            <a:tailEnd/>
          </a:ln>
        </p:spPr>
        <p:txBody>
          <a:bodyPr/>
          <a:lstStyle/>
          <a:p>
            <a:endParaRPr lang="en-US"/>
          </a:p>
        </p:txBody>
      </p:sp>
      <p:sp>
        <p:nvSpPr>
          <p:cNvPr id="7172" name="Text Box 6"/>
          <p:cNvSpPr txBox="1">
            <a:spLocks noChangeArrowheads="1"/>
          </p:cNvSpPr>
          <p:nvPr/>
        </p:nvSpPr>
        <p:spPr bwMode="auto">
          <a:xfrm>
            <a:off x="1889125" y="5334000"/>
            <a:ext cx="396875" cy="366713"/>
          </a:xfrm>
          <a:prstGeom prst="rect">
            <a:avLst/>
          </a:prstGeom>
          <a:noFill/>
          <a:ln w="9525">
            <a:noFill/>
            <a:miter lim="800000"/>
            <a:headEnd/>
            <a:tailEnd/>
          </a:ln>
        </p:spPr>
        <p:txBody>
          <a:bodyPr>
            <a:spAutoFit/>
          </a:bodyPr>
          <a:lstStyle/>
          <a:p>
            <a:pPr>
              <a:spcBef>
                <a:spcPct val="50000"/>
              </a:spcBef>
            </a:pPr>
            <a:r>
              <a:rPr lang="en-US">
                <a:solidFill>
                  <a:srgbClr val="FF0000"/>
                </a:solidFill>
              </a:rPr>
              <a:t>0</a:t>
            </a:r>
          </a:p>
        </p:txBody>
      </p:sp>
      <p:sp>
        <p:nvSpPr>
          <p:cNvPr id="7173" name="Text Box 8"/>
          <p:cNvSpPr txBox="1">
            <a:spLocks noChangeArrowheads="1"/>
          </p:cNvSpPr>
          <p:nvPr/>
        </p:nvSpPr>
        <p:spPr bwMode="auto">
          <a:xfrm>
            <a:off x="3108325" y="5218113"/>
            <a:ext cx="4197350" cy="366712"/>
          </a:xfrm>
          <a:prstGeom prst="rect">
            <a:avLst/>
          </a:prstGeom>
          <a:noFill/>
          <a:ln w="9525">
            <a:noFill/>
            <a:miter lim="800000"/>
            <a:headEnd/>
            <a:tailEnd/>
          </a:ln>
        </p:spPr>
        <p:txBody>
          <a:bodyPr wrap="none">
            <a:spAutoFit/>
          </a:bodyPr>
          <a:lstStyle/>
          <a:p>
            <a:r>
              <a:rPr lang="en-US">
                <a:solidFill>
                  <a:srgbClr val="FF0000"/>
                </a:solidFill>
              </a:rPr>
              <a:t>Fraction of access involving only level 1</a:t>
            </a:r>
          </a:p>
        </p:txBody>
      </p:sp>
      <p:sp>
        <p:nvSpPr>
          <p:cNvPr id="7174" name="Text Box 9"/>
          <p:cNvSpPr txBox="1">
            <a:spLocks noChangeArrowheads="1"/>
          </p:cNvSpPr>
          <p:nvPr/>
        </p:nvSpPr>
        <p:spPr bwMode="auto">
          <a:xfrm>
            <a:off x="7832725" y="5141913"/>
            <a:ext cx="311150" cy="366712"/>
          </a:xfrm>
          <a:prstGeom prst="rect">
            <a:avLst/>
          </a:prstGeom>
          <a:noFill/>
          <a:ln w="9525">
            <a:noFill/>
            <a:miter lim="800000"/>
            <a:headEnd/>
            <a:tailEnd/>
          </a:ln>
        </p:spPr>
        <p:txBody>
          <a:bodyPr wrap="none">
            <a:spAutoFit/>
          </a:bodyPr>
          <a:lstStyle/>
          <a:p>
            <a:r>
              <a:rPr lang="en-US">
                <a:solidFill>
                  <a:srgbClr val="FF0000"/>
                </a:solidFill>
              </a:rPr>
              <a:t>1</a:t>
            </a:r>
          </a:p>
        </p:txBody>
      </p:sp>
      <p:sp>
        <p:nvSpPr>
          <p:cNvPr id="7175" name="Line 10"/>
          <p:cNvSpPr>
            <a:spLocks noChangeShapeType="1"/>
          </p:cNvSpPr>
          <p:nvPr/>
        </p:nvSpPr>
        <p:spPr bwMode="auto">
          <a:xfrm>
            <a:off x="1981200" y="4114800"/>
            <a:ext cx="152400" cy="0"/>
          </a:xfrm>
          <a:prstGeom prst="line">
            <a:avLst/>
          </a:prstGeom>
          <a:noFill/>
          <a:ln w="9525">
            <a:solidFill>
              <a:schemeClr val="tx1"/>
            </a:solidFill>
            <a:round/>
            <a:headEnd/>
            <a:tailEnd/>
          </a:ln>
        </p:spPr>
        <p:txBody>
          <a:bodyPr/>
          <a:lstStyle/>
          <a:p>
            <a:endParaRPr lang="en-US"/>
          </a:p>
        </p:txBody>
      </p:sp>
      <p:sp>
        <p:nvSpPr>
          <p:cNvPr id="7176" name="Line 11"/>
          <p:cNvSpPr>
            <a:spLocks noChangeShapeType="1"/>
          </p:cNvSpPr>
          <p:nvPr/>
        </p:nvSpPr>
        <p:spPr bwMode="auto">
          <a:xfrm>
            <a:off x="1905000" y="1828800"/>
            <a:ext cx="228600" cy="0"/>
          </a:xfrm>
          <a:prstGeom prst="line">
            <a:avLst/>
          </a:prstGeom>
          <a:noFill/>
          <a:ln w="9525">
            <a:solidFill>
              <a:schemeClr val="tx1"/>
            </a:solidFill>
            <a:round/>
            <a:headEnd/>
            <a:tailEnd/>
          </a:ln>
        </p:spPr>
        <p:txBody>
          <a:bodyPr/>
          <a:lstStyle/>
          <a:p>
            <a:endParaRPr lang="en-US"/>
          </a:p>
        </p:txBody>
      </p:sp>
      <p:sp>
        <p:nvSpPr>
          <p:cNvPr id="7177" name="Line 12"/>
          <p:cNvSpPr>
            <a:spLocks noChangeShapeType="1"/>
          </p:cNvSpPr>
          <p:nvPr/>
        </p:nvSpPr>
        <p:spPr bwMode="auto">
          <a:xfrm>
            <a:off x="1981200" y="762000"/>
            <a:ext cx="152400" cy="0"/>
          </a:xfrm>
          <a:prstGeom prst="line">
            <a:avLst/>
          </a:prstGeom>
          <a:noFill/>
          <a:ln w="9525">
            <a:solidFill>
              <a:schemeClr val="tx1"/>
            </a:solidFill>
            <a:round/>
            <a:headEnd/>
            <a:tailEnd/>
          </a:ln>
        </p:spPr>
        <p:txBody>
          <a:bodyPr/>
          <a:lstStyle/>
          <a:p>
            <a:endParaRPr lang="en-US"/>
          </a:p>
        </p:txBody>
      </p:sp>
      <p:sp>
        <p:nvSpPr>
          <p:cNvPr id="7178" name="Text Box 13"/>
          <p:cNvSpPr txBox="1">
            <a:spLocks noChangeArrowheads="1"/>
          </p:cNvSpPr>
          <p:nvPr/>
        </p:nvSpPr>
        <p:spPr bwMode="auto">
          <a:xfrm>
            <a:off x="1371600" y="3962400"/>
            <a:ext cx="609600" cy="366713"/>
          </a:xfrm>
          <a:prstGeom prst="rect">
            <a:avLst/>
          </a:prstGeom>
          <a:noFill/>
          <a:ln w="9525">
            <a:noFill/>
            <a:miter lim="800000"/>
            <a:headEnd/>
            <a:tailEnd/>
          </a:ln>
        </p:spPr>
        <p:txBody>
          <a:bodyPr>
            <a:spAutoFit/>
          </a:bodyPr>
          <a:lstStyle/>
          <a:p>
            <a:pPr>
              <a:spcBef>
                <a:spcPct val="50000"/>
              </a:spcBef>
            </a:pPr>
            <a:r>
              <a:rPr lang="en-US">
                <a:solidFill>
                  <a:srgbClr val="FF0000"/>
                </a:solidFill>
              </a:rPr>
              <a:t>T1</a:t>
            </a:r>
          </a:p>
        </p:txBody>
      </p:sp>
      <p:sp>
        <p:nvSpPr>
          <p:cNvPr id="7179" name="Text Box 14"/>
          <p:cNvSpPr txBox="1">
            <a:spLocks noChangeArrowheads="1"/>
          </p:cNvSpPr>
          <p:nvPr/>
        </p:nvSpPr>
        <p:spPr bwMode="auto">
          <a:xfrm>
            <a:off x="1203325" y="1636713"/>
            <a:ext cx="450850" cy="366712"/>
          </a:xfrm>
          <a:prstGeom prst="rect">
            <a:avLst/>
          </a:prstGeom>
          <a:noFill/>
          <a:ln w="9525">
            <a:noFill/>
            <a:miter lim="800000"/>
            <a:headEnd/>
            <a:tailEnd/>
          </a:ln>
        </p:spPr>
        <p:txBody>
          <a:bodyPr wrap="none">
            <a:spAutoFit/>
          </a:bodyPr>
          <a:lstStyle/>
          <a:p>
            <a:r>
              <a:rPr lang="en-US">
                <a:solidFill>
                  <a:srgbClr val="FF0000"/>
                </a:solidFill>
              </a:rPr>
              <a:t>T2</a:t>
            </a:r>
          </a:p>
        </p:txBody>
      </p:sp>
      <p:sp>
        <p:nvSpPr>
          <p:cNvPr id="7180" name="Text Box 15"/>
          <p:cNvSpPr txBox="1">
            <a:spLocks noChangeArrowheads="1"/>
          </p:cNvSpPr>
          <p:nvPr/>
        </p:nvSpPr>
        <p:spPr bwMode="auto">
          <a:xfrm>
            <a:off x="1143000" y="609600"/>
            <a:ext cx="850900" cy="366713"/>
          </a:xfrm>
          <a:prstGeom prst="rect">
            <a:avLst/>
          </a:prstGeom>
          <a:noFill/>
          <a:ln w="9525">
            <a:noFill/>
            <a:miter lim="800000"/>
            <a:headEnd/>
            <a:tailEnd/>
          </a:ln>
        </p:spPr>
        <p:txBody>
          <a:bodyPr wrap="none">
            <a:spAutoFit/>
          </a:bodyPr>
          <a:lstStyle/>
          <a:p>
            <a:r>
              <a:rPr lang="en-US">
                <a:solidFill>
                  <a:srgbClr val="FF0000"/>
                </a:solidFill>
              </a:rPr>
              <a:t>T1+T2</a:t>
            </a:r>
          </a:p>
        </p:txBody>
      </p:sp>
      <p:sp>
        <p:nvSpPr>
          <p:cNvPr id="7181" name="Line 16"/>
          <p:cNvSpPr>
            <a:spLocks noChangeShapeType="1"/>
          </p:cNvSpPr>
          <p:nvPr/>
        </p:nvSpPr>
        <p:spPr bwMode="auto">
          <a:xfrm>
            <a:off x="2057400" y="762000"/>
            <a:ext cx="5791200" cy="3429000"/>
          </a:xfrm>
          <a:prstGeom prst="line">
            <a:avLst/>
          </a:prstGeom>
          <a:noFill/>
          <a:ln w="28575">
            <a:solidFill>
              <a:srgbClr val="7030A0"/>
            </a:solidFill>
            <a:round/>
            <a:headEnd/>
            <a:tailEnd/>
          </a:ln>
        </p:spPr>
        <p:txBody>
          <a:bodyPr/>
          <a:lstStyle/>
          <a:p>
            <a:endParaRPr lang="en-US"/>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538" name="Picture 5"/>
          <p:cNvPicPr>
            <a:picLocks noChangeAspect="1" noChangeArrowheads="1"/>
          </p:cNvPicPr>
          <p:nvPr/>
        </p:nvPicPr>
        <p:blipFill>
          <a:blip r:embed="rId3" cstate="print"/>
          <a:srcRect/>
          <a:stretch>
            <a:fillRect/>
          </a:stretch>
        </p:blipFill>
        <p:spPr bwMode="auto">
          <a:xfrm>
            <a:off x="914400" y="2057400"/>
            <a:ext cx="7010400" cy="2819400"/>
          </a:xfrm>
          <a:prstGeom prst="rect">
            <a:avLst/>
          </a:prstGeom>
          <a:noFill/>
          <a:ln w="9525">
            <a:noFill/>
            <a:miter lim="800000"/>
            <a:headEnd/>
            <a:tailEnd/>
          </a:ln>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ChangeArrowheads="1"/>
          </p:cNvSpPr>
          <p:nvPr>
            <p:ph type="title"/>
          </p:nvPr>
        </p:nvSpPr>
        <p:spPr/>
        <p:txBody>
          <a:bodyPr/>
          <a:lstStyle/>
          <a:p>
            <a:pPr eaLnBrk="1" hangingPunct="1"/>
            <a:r>
              <a:rPr lang="en-US" smtClean="0"/>
              <a:t>Memory Management Registers</a:t>
            </a:r>
          </a:p>
        </p:txBody>
      </p:sp>
      <p:sp>
        <p:nvSpPr>
          <p:cNvPr id="66563" name="Rectangle 4"/>
          <p:cNvSpPr>
            <a:spLocks noGrp="1" noChangeArrowheads="1"/>
          </p:cNvSpPr>
          <p:nvPr>
            <p:ph type="body" idx="1"/>
          </p:nvPr>
        </p:nvSpPr>
        <p:spPr>
          <a:xfrm>
            <a:off x="457200" y="1600200"/>
            <a:ext cx="8534400" cy="4525963"/>
          </a:xfrm>
        </p:spPr>
        <p:txBody>
          <a:bodyPr/>
          <a:lstStyle/>
          <a:p>
            <a:pPr eaLnBrk="1" hangingPunct="1">
              <a:lnSpc>
                <a:spcPct val="90000"/>
              </a:lnSpc>
            </a:pPr>
            <a:r>
              <a:rPr lang="en-US" smtClean="0"/>
              <a:t>Processor provides 4 memory management registers :</a:t>
            </a:r>
          </a:p>
          <a:p>
            <a:pPr lvl="1" eaLnBrk="1" hangingPunct="1">
              <a:lnSpc>
                <a:spcPct val="90000"/>
              </a:lnSpc>
            </a:pPr>
            <a:r>
              <a:rPr lang="en-US" smtClean="0"/>
              <a:t>GDTR Global descriptor table register</a:t>
            </a:r>
          </a:p>
          <a:p>
            <a:pPr lvl="1" eaLnBrk="1" hangingPunct="1">
              <a:lnSpc>
                <a:spcPct val="90000"/>
              </a:lnSpc>
            </a:pPr>
            <a:r>
              <a:rPr lang="en-US" smtClean="0"/>
              <a:t>LDTR Local Descriptor Table register</a:t>
            </a:r>
          </a:p>
          <a:p>
            <a:pPr lvl="1" eaLnBrk="1" hangingPunct="1">
              <a:lnSpc>
                <a:spcPct val="90000"/>
              </a:lnSpc>
            </a:pPr>
            <a:r>
              <a:rPr lang="en-US" smtClean="0"/>
              <a:t>IDTR Interrupt descriptor Table register</a:t>
            </a:r>
          </a:p>
          <a:p>
            <a:pPr lvl="1" eaLnBrk="1" hangingPunct="1">
              <a:lnSpc>
                <a:spcPct val="90000"/>
              </a:lnSpc>
            </a:pPr>
            <a:r>
              <a:rPr lang="en-US" smtClean="0"/>
              <a:t>TR Task register</a:t>
            </a:r>
          </a:p>
          <a:p>
            <a:pPr eaLnBrk="1" hangingPunct="1">
              <a:lnSpc>
                <a:spcPct val="90000"/>
              </a:lnSpc>
            </a:pPr>
            <a:r>
              <a:rPr lang="en-US" smtClean="0"/>
              <a:t>These registers specify the location of data structure which control segmented memory management  </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586" name="Picture 4"/>
          <p:cNvPicPr>
            <a:picLocks noChangeAspect="1" noChangeArrowheads="1"/>
          </p:cNvPicPr>
          <p:nvPr/>
        </p:nvPicPr>
        <p:blipFill>
          <a:blip r:embed="rId3" cstate="print"/>
          <a:srcRect/>
          <a:stretch>
            <a:fillRect/>
          </a:stretch>
        </p:blipFill>
        <p:spPr bwMode="auto">
          <a:xfrm>
            <a:off x="304800" y="609600"/>
            <a:ext cx="8382000" cy="5791200"/>
          </a:xfrm>
          <a:prstGeom prst="rect">
            <a:avLst/>
          </a:prstGeom>
          <a:noFill/>
          <a:ln w="9525">
            <a:noFill/>
            <a:miter lim="800000"/>
            <a:headEnd/>
            <a:tailEnd/>
          </a:ln>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p:txBody>
          <a:bodyPr/>
          <a:lstStyle/>
          <a:p>
            <a:pPr eaLnBrk="1" hangingPunct="1"/>
            <a:r>
              <a:rPr lang="en-US" smtClean="0"/>
              <a:t>GDTR Register</a:t>
            </a:r>
          </a:p>
        </p:txBody>
      </p:sp>
      <p:sp>
        <p:nvSpPr>
          <p:cNvPr id="68611" name="Rectangle 3"/>
          <p:cNvSpPr>
            <a:spLocks noGrp="1" noChangeArrowheads="1"/>
          </p:cNvSpPr>
          <p:nvPr>
            <p:ph type="body" idx="1"/>
          </p:nvPr>
        </p:nvSpPr>
        <p:spPr/>
        <p:txBody>
          <a:bodyPr/>
          <a:lstStyle/>
          <a:p>
            <a:pPr eaLnBrk="1" hangingPunct="1"/>
            <a:r>
              <a:rPr lang="en-US" smtClean="0"/>
              <a:t>GDTR Holds</a:t>
            </a:r>
          </a:p>
          <a:p>
            <a:pPr lvl="1" eaLnBrk="1" hangingPunct="1"/>
            <a:r>
              <a:rPr lang="en-US" smtClean="0"/>
              <a:t>32 Bit Base address of GDT</a:t>
            </a:r>
          </a:p>
          <a:p>
            <a:pPr lvl="1" eaLnBrk="1" hangingPunct="1"/>
            <a:r>
              <a:rPr lang="en-US" smtClean="0"/>
              <a:t>16 bit limit value , defining size of GDT</a:t>
            </a:r>
          </a:p>
          <a:p>
            <a:pPr lvl="1" eaLnBrk="1" hangingPunct="1"/>
            <a:r>
              <a:rPr lang="en-US" smtClean="0"/>
              <a:t>On Power up/reset, Base part is set to 0 and limit is set to FFFFH</a:t>
            </a:r>
          </a:p>
          <a:p>
            <a:pPr eaLnBrk="1" hangingPunct="1"/>
            <a:r>
              <a:rPr lang="en-US" smtClean="0"/>
              <a:t>Each entry of GDT is of 8 bytes</a:t>
            </a:r>
          </a:p>
          <a:p>
            <a:pPr eaLnBrk="1" hangingPunct="1"/>
            <a:r>
              <a:rPr lang="en-US" smtClean="0"/>
              <a:t>LGDT, SGDT instruction can be used to load / store  GDTR </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title"/>
          </p:nvPr>
        </p:nvSpPr>
        <p:spPr/>
        <p:txBody>
          <a:bodyPr/>
          <a:lstStyle/>
          <a:p>
            <a:pPr eaLnBrk="1" hangingPunct="1"/>
            <a:r>
              <a:rPr lang="en-US" smtClean="0"/>
              <a:t>IDTR Register</a:t>
            </a:r>
          </a:p>
        </p:txBody>
      </p:sp>
      <p:sp>
        <p:nvSpPr>
          <p:cNvPr id="69635" name="Rectangle 3"/>
          <p:cNvSpPr>
            <a:spLocks noGrp="1" noChangeArrowheads="1"/>
          </p:cNvSpPr>
          <p:nvPr>
            <p:ph type="body" idx="1"/>
          </p:nvPr>
        </p:nvSpPr>
        <p:spPr/>
        <p:txBody>
          <a:bodyPr/>
          <a:lstStyle/>
          <a:p>
            <a:pPr eaLnBrk="1" hangingPunct="1"/>
            <a:r>
              <a:rPr lang="en-US" smtClean="0"/>
              <a:t>IDTR Holds</a:t>
            </a:r>
          </a:p>
          <a:p>
            <a:pPr lvl="1" eaLnBrk="1" hangingPunct="1"/>
            <a:r>
              <a:rPr lang="en-US" smtClean="0"/>
              <a:t>32 Bit Base address of IDT</a:t>
            </a:r>
          </a:p>
          <a:p>
            <a:pPr lvl="1" eaLnBrk="1" hangingPunct="1"/>
            <a:r>
              <a:rPr lang="en-US" smtClean="0"/>
              <a:t>16 bit limit value , defining size of IDT</a:t>
            </a:r>
          </a:p>
          <a:p>
            <a:pPr lvl="1" eaLnBrk="1" hangingPunct="1"/>
            <a:r>
              <a:rPr lang="en-US" smtClean="0"/>
              <a:t>On Power up/reset, Base part is set to 0 and limit is set to FFFFH</a:t>
            </a:r>
          </a:p>
          <a:p>
            <a:pPr eaLnBrk="1" hangingPunct="1"/>
            <a:r>
              <a:rPr lang="en-US" smtClean="0"/>
              <a:t>Each entry of IDT is of 8 bytes</a:t>
            </a:r>
          </a:p>
          <a:p>
            <a:pPr eaLnBrk="1" hangingPunct="1"/>
            <a:r>
              <a:rPr lang="en-US" smtClean="0"/>
              <a:t>LIDT, SIDT instruction can be used to load / store  IDTR</a:t>
            </a: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p:txBody>
          <a:bodyPr/>
          <a:lstStyle/>
          <a:p>
            <a:pPr eaLnBrk="1" hangingPunct="1"/>
            <a:r>
              <a:rPr lang="en-US" smtClean="0"/>
              <a:t>LDTR Register</a:t>
            </a:r>
          </a:p>
        </p:txBody>
      </p:sp>
      <p:sp>
        <p:nvSpPr>
          <p:cNvPr id="70659" name="Rectangle 3"/>
          <p:cNvSpPr>
            <a:spLocks noGrp="1" noChangeArrowheads="1"/>
          </p:cNvSpPr>
          <p:nvPr>
            <p:ph type="body" idx="1"/>
          </p:nvPr>
        </p:nvSpPr>
        <p:spPr/>
        <p:txBody>
          <a:bodyPr/>
          <a:lstStyle/>
          <a:p>
            <a:pPr eaLnBrk="1" hangingPunct="1">
              <a:lnSpc>
                <a:spcPct val="90000"/>
              </a:lnSpc>
            </a:pPr>
            <a:r>
              <a:rPr lang="en-US" smtClean="0"/>
              <a:t>LDTR Holds</a:t>
            </a:r>
          </a:p>
          <a:p>
            <a:pPr lvl="1" eaLnBrk="1" hangingPunct="1">
              <a:lnSpc>
                <a:spcPct val="90000"/>
              </a:lnSpc>
            </a:pPr>
            <a:r>
              <a:rPr lang="en-US" smtClean="0"/>
              <a:t>32 Bit Base address of LDT</a:t>
            </a:r>
          </a:p>
          <a:p>
            <a:pPr lvl="1" eaLnBrk="1" hangingPunct="1">
              <a:lnSpc>
                <a:spcPct val="90000"/>
              </a:lnSpc>
            </a:pPr>
            <a:r>
              <a:rPr lang="en-US" smtClean="0"/>
              <a:t>16 bit limit value , defining size of LDT</a:t>
            </a:r>
          </a:p>
          <a:p>
            <a:pPr lvl="1" eaLnBrk="1" hangingPunct="1">
              <a:lnSpc>
                <a:spcPct val="90000"/>
              </a:lnSpc>
            </a:pPr>
            <a:r>
              <a:rPr lang="en-US" smtClean="0"/>
              <a:t>Attribute for descriptor table</a:t>
            </a:r>
          </a:p>
          <a:p>
            <a:pPr lvl="1" eaLnBrk="1" hangingPunct="1">
              <a:lnSpc>
                <a:spcPct val="90000"/>
              </a:lnSpc>
            </a:pPr>
            <a:r>
              <a:rPr lang="en-US" smtClean="0"/>
              <a:t>On Power up/reset, Base part is set to 0 and limit is set to FFFFH</a:t>
            </a:r>
          </a:p>
          <a:p>
            <a:pPr eaLnBrk="1" hangingPunct="1">
              <a:lnSpc>
                <a:spcPct val="90000"/>
              </a:lnSpc>
            </a:pPr>
            <a:r>
              <a:rPr lang="en-US" smtClean="0"/>
              <a:t>Each entry of LDT is of 8 bytes</a:t>
            </a:r>
          </a:p>
          <a:p>
            <a:pPr eaLnBrk="1" hangingPunct="1">
              <a:lnSpc>
                <a:spcPct val="90000"/>
              </a:lnSpc>
            </a:pPr>
            <a:r>
              <a:rPr lang="en-US" smtClean="0"/>
              <a:t>LIDT, SIDT instruction can be used to load / store  IDTR</a:t>
            </a: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title"/>
          </p:nvPr>
        </p:nvSpPr>
        <p:spPr/>
        <p:txBody>
          <a:bodyPr/>
          <a:lstStyle/>
          <a:p>
            <a:pPr eaLnBrk="1" hangingPunct="1"/>
            <a:r>
              <a:rPr lang="en-US" sz="4000" smtClean="0"/>
              <a:t>Logical Address to linear address Translation</a:t>
            </a:r>
          </a:p>
        </p:txBody>
      </p:sp>
      <p:pic>
        <p:nvPicPr>
          <p:cNvPr id="72707" name="Picture 4"/>
          <p:cNvPicPr>
            <a:picLocks noChangeAspect="1" noChangeArrowheads="1"/>
          </p:cNvPicPr>
          <p:nvPr/>
        </p:nvPicPr>
        <p:blipFill>
          <a:blip r:embed="rId3" cstate="print"/>
          <a:srcRect/>
          <a:stretch>
            <a:fillRect/>
          </a:stretch>
        </p:blipFill>
        <p:spPr bwMode="auto">
          <a:xfrm>
            <a:off x="685800" y="1905000"/>
            <a:ext cx="8077200" cy="4343400"/>
          </a:xfrm>
          <a:prstGeom prst="rect">
            <a:avLst/>
          </a:prstGeom>
          <a:noFill/>
          <a:ln w="9525">
            <a:noFill/>
            <a:miter lim="800000"/>
            <a:headEnd/>
            <a:tailEnd/>
          </a:ln>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ChangeArrowheads="1"/>
          </p:cNvSpPr>
          <p:nvPr>
            <p:ph type="title"/>
          </p:nvPr>
        </p:nvSpPr>
        <p:spPr>
          <a:xfrm>
            <a:off x="457200" y="274638"/>
            <a:ext cx="8229600" cy="487362"/>
          </a:xfrm>
        </p:spPr>
        <p:txBody>
          <a:bodyPr/>
          <a:lstStyle/>
          <a:p>
            <a:pPr eaLnBrk="1" hangingPunct="1"/>
            <a:r>
              <a:rPr lang="en-US" sz="3200" dirty="0" smtClean="0"/>
              <a:t>General Format for Descriptor table Entry</a:t>
            </a:r>
          </a:p>
        </p:txBody>
      </p:sp>
      <p:pic>
        <p:nvPicPr>
          <p:cNvPr id="1026" name="Picture 2"/>
          <p:cNvPicPr>
            <a:picLocks noChangeAspect="1" noChangeArrowheads="1"/>
          </p:cNvPicPr>
          <p:nvPr/>
        </p:nvPicPr>
        <p:blipFill>
          <a:blip r:embed="rId3" cstate="print"/>
          <a:srcRect/>
          <a:stretch>
            <a:fillRect/>
          </a:stretch>
        </p:blipFill>
        <p:spPr bwMode="auto">
          <a:xfrm>
            <a:off x="838200" y="838200"/>
            <a:ext cx="7467600" cy="5867401"/>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Grp="1" noChangeAspect="1" noChangeArrowheads="1"/>
          </p:cNvPicPr>
          <p:nvPr>
            <p:ph idx="1"/>
          </p:nvPr>
        </p:nvPicPr>
        <p:blipFill>
          <a:blip r:embed="rId2" cstate="print"/>
          <a:srcRect/>
          <a:stretch>
            <a:fillRect/>
          </a:stretch>
        </p:blipFill>
        <p:spPr bwMode="auto">
          <a:xfrm>
            <a:off x="228600" y="457200"/>
            <a:ext cx="8534400" cy="5791200"/>
          </a:xfrm>
          <a:prstGeom prst="rect">
            <a:avLst/>
          </a:prstGeom>
          <a:noFill/>
          <a:ln w="9525">
            <a:noFill/>
            <a:miter lim="800000"/>
            <a:headEnd/>
            <a:tailEnd/>
          </a:ln>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txBody>
          <a:bodyPr/>
          <a:lstStyle/>
          <a:p>
            <a:r>
              <a:rPr lang="en-US" dirty="0" smtClean="0"/>
              <a:t>Code segment descriptor </a:t>
            </a:r>
            <a:endParaRPr lang="en-US" dirty="0"/>
          </a:p>
        </p:txBody>
      </p:sp>
      <p:pic>
        <p:nvPicPr>
          <p:cNvPr id="3074" name="Picture 2"/>
          <p:cNvPicPr>
            <a:picLocks noChangeAspect="1" noChangeArrowheads="1"/>
          </p:cNvPicPr>
          <p:nvPr/>
        </p:nvPicPr>
        <p:blipFill>
          <a:blip r:embed="rId2" cstate="print"/>
          <a:srcRect/>
          <a:stretch>
            <a:fillRect/>
          </a:stretch>
        </p:blipFill>
        <p:spPr bwMode="auto">
          <a:xfrm>
            <a:off x="228600" y="1447800"/>
            <a:ext cx="8229600" cy="5410200"/>
          </a:xfrm>
          <a:prstGeom prst="rect">
            <a:avLst/>
          </a:prstGeom>
          <a:noFill/>
          <a:ln w="9525">
            <a:noFill/>
            <a:miter lim="800000"/>
            <a:headEnd/>
            <a:tailEnd/>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3"/>
          <p:cNvSpPr>
            <a:spLocks noGrp="1" noChangeArrowheads="1"/>
          </p:cNvSpPr>
          <p:nvPr>
            <p:ph type="body" idx="1"/>
          </p:nvPr>
        </p:nvSpPr>
        <p:spPr>
          <a:xfrm>
            <a:off x="457200" y="838200"/>
            <a:ext cx="8229600" cy="5287963"/>
          </a:xfrm>
        </p:spPr>
        <p:txBody>
          <a:bodyPr/>
          <a:lstStyle/>
          <a:p>
            <a:pPr eaLnBrk="1" hangingPunct="1"/>
            <a:r>
              <a:rPr lang="en-US" smtClean="0">
                <a:solidFill>
                  <a:srgbClr val="D21A90"/>
                </a:solidFill>
              </a:rPr>
              <a:t>We observe that if memory access at level 2 is less frequent then overall access time is close to level 1 access time</a:t>
            </a:r>
          </a:p>
          <a:p>
            <a:pPr eaLnBrk="1" hangingPunct="1">
              <a:buFontTx/>
              <a:buNone/>
            </a:pPr>
            <a:endParaRPr lang="en-US" smtClean="0"/>
          </a:p>
          <a:p>
            <a:pPr eaLnBrk="1" hangingPunct="1"/>
            <a:r>
              <a:rPr lang="en-US" smtClean="0"/>
              <a:t>The basis for validity of this condition is a principal known as </a:t>
            </a:r>
            <a:r>
              <a:rPr lang="en-US" smtClean="0">
                <a:solidFill>
                  <a:srgbClr val="7030A0"/>
                </a:solidFill>
              </a:rPr>
              <a:t>locality of reference</a:t>
            </a:r>
          </a:p>
          <a:p>
            <a:pPr eaLnBrk="1" hangingPunct="1"/>
            <a:r>
              <a:rPr lang="en-US" smtClean="0"/>
              <a:t>During course of execution of program , </a:t>
            </a:r>
            <a:r>
              <a:rPr lang="en-US" smtClean="0">
                <a:solidFill>
                  <a:srgbClr val="7030A0"/>
                </a:solidFill>
              </a:rPr>
              <a:t>memory references for both data and instruction tends to cluster</a:t>
            </a:r>
          </a:p>
        </p:txBody>
      </p:sp>
      <p:sp>
        <p:nvSpPr>
          <p:cNvPr id="8195" name="TextBox 2"/>
          <p:cNvSpPr txBox="1">
            <a:spLocks noChangeArrowheads="1"/>
          </p:cNvSpPr>
          <p:nvPr/>
        </p:nvSpPr>
        <p:spPr bwMode="auto">
          <a:xfrm>
            <a:off x="838200" y="228600"/>
            <a:ext cx="2667000" cy="523875"/>
          </a:xfrm>
          <a:prstGeom prst="rect">
            <a:avLst/>
          </a:prstGeom>
          <a:noFill/>
          <a:ln w="9525">
            <a:noFill/>
            <a:miter lim="800000"/>
            <a:headEnd/>
            <a:tailEnd/>
          </a:ln>
        </p:spPr>
        <p:txBody>
          <a:bodyPr>
            <a:spAutoFit/>
          </a:bodyPr>
          <a:lstStyle/>
          <a:p>
            <a:r>
              <a:rPr lang="en-US" sz="2800">
                <a:solidFill>
                  <a:srgbClr val="7030A0"/>
                </a:solidFill>
              </a:rPr>
              <a:t>Observations </a:t>
            </a: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cstate="print"/>
          <a:srcRect/>
          <a:stretch>
            <a:fillRect/>
          </a:stretch>
        </p:blipFill>
        <p:spPr bwMode="auto">
          <a:xfrm>
            <a:off x="381000" y="152400"/>
            <a:ext cx="8458200" cy="6248400"/>
          </a:xfrm>
          <a:prstGeom prst="rect">
            <a:avLst/>
          </a:prstGeom>
          <a:noFill/>
          <a:ln w="9525">
            <a:noFill/>
            <a:miter lim="800000"/>
            <a:headEnd/>
            <a:tailEnd/>
          </a:ln>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t>Code segment with C= 0 is non conformong</a:t>
            </a:r>
          </a:p>
          <a:p>
            <a:r>
              <a:rPr lang="en-US" dirty="0" smtClean="0"/>
              <a:t>Non conforming segment can only be jumped to or called by  program whose  CPL matches with Target code DPL</a:t>
            </a:r>
          </a:p>
          <a:p>
            <a:r>
              <a:rPr lang="en-US" dirty="0" smtClean="0"/>
              <a:t>Conforming code can be jumped  to or called by program whose  CPL is less privileged than segment  DPL</a:t>
            </a:r>
            <a:endParaRPr lang="en-US" dirty="0"/>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122" name="Picture 2"/>
          <p:cNvPicPr>
            <a:picLocks noChangeAspect="1" noChangeArrowheads="1"/>
          </p:cNvPicPr>
          <p:nvPr/>
        </p:nvPicPr>
        <p:blipFill>
          <a:blip r:embed="rId2" cstate="print"/>
          <a:srcRect/>
          <a:stretch>
            <a:fillRect/>
          </a:stretch>
        </p:blipFill>
        <p:spPr bwMode="auto">
          <a:xfrm>
            <a:off x="533400" y="304801"/>
            <a:ext cx="8458200" cy="6553200"/>
          </a:xfrm>
          <a:prstGeom prst="rect">
            <a:avLst/>
          </a:prstGeom>
          <a:noFill/>
          <a:ln w="9525">
            <a:noFill/>
            <a:miter lim="800000"/>
            <a:headEnd/>
            <a:tailEnd/>
          </a:ln>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cstate="print"/>
          <a:srcRect/>
          <a:stretch>
            <a:fillRect/>
          </a:stretch>
        </p:blipFill>
        <p:spPr bwMode="auto">
          <a:xfrm>
            <a:off x="457200" y="304801"/>
            <a:ext cx="8381999" cy="6248400"/>
          </a:xfrm>
          <a:prstGeom prst="rect">
            <a:avLst/>
          </a:prstGeom>
          <a:noFill/>
          <a:ln w="9525">
            <a:noFill/>
            <a:miter lim="800000"/>
            <a:headEnd/>
            <a:tailEnd/>
          </a:ln>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Expand Up</a:t>
            </a:r>
          </a:p>
          <a:p>
            <a:pPr lvl="1"/>
            <a:r>
              <a:rPr lang="en-US" dirty="0" smtClean="0"/>
              <a:t>BOS= base address</a:t>
            </a:r>
          </a:p>
          <a:p>
            <a:pPr lvl="1"/>
            <a:r>
              <a:rPr lang="en-US" dirty="0" smtClean="0"/>
              <a:t>TOS =Base +limit</a:t>
            </a:r>
          </a:p>
          <a:p>
            <a:r>
              <a:rPr lang="en-US" dirty="0" smtClean="0"/>
              <a:t>Expand down </a:t>
            </a:r>
          </a:p>
          <a:p>
            <a:pPr lvl="1"/>
            <a:r>
              <a:rPr lang="en-US" dirty="0" smtClean="0"/>
              <a:t>BOS= Base +(limit -1)</a:t>
            </a:r>
          </a:p>
          <a:p>
            <a:pPr lvl="1"/>
            <a:r>
              <a:rPr lang="en-US" dirty="0" smtClean="0"/>
              <a:t>TOS=Base +</a:t>
            </a:r>
            <a:r>
              <a:rPr lang="en-US" dirty="0" err="1" smtClean="0"/>
              <a:t>ffff</a:t>
            </a:r>
            <a:r>
              <a:rPr lang="en-US" dirty="0" smtClean="0"/>
              <a:t> or  FFFFFFFF</a:t>
            </a:r>
            <a:endParaRPr lang="en-US" dirty="0"/>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ChangeArrowheads="1"/>
          </p:cNvSpPr>
          <p:nvPr>
            <p:ph type="title"/>
          </p:nvPr>
        </p:nvSpPr>
        <p:spPr/>
        <p:txBody>
          <a:bodyPr/>
          <a:lstStyle/>
          <a:p>
            <a:pPr eaLnBrk="1" hangingPunct="1"/>
            <a:r>
              <a:rPr lang="en-US" smtClean="0"/>
              <a:t>Protection Ring </a:t>
            </a:r>
          </a:p>
        </p:txBody>
      </p:sp>
      <p:pic>
        <p:nvPicPr>
          <p:cNvPr id="74755" name="Picture 4"/>
          <p:cNvPicPr>
            <a:picLocks noChangeAspect="1" noChangeArrowheads="1"/>
          </p:cNvPicPr>
          <p:nvPr/>
        </p:nvPicPr>
        <p:blipFill>
          <a:blip r:embed="rId3" cstate="print"/>
          <a:srcRect/>
          <a:stretch>
            <a:fillRect/>
          </a:stretch>
        </p:blipFill>
        <p:spPr bwMode="auto">
          <a:xfrm>
            <a:off x="990600" y="1676400"/>
            <a:ext cx="7162800" cy="4800600"/>
          </a:xfrm>
          <a:prstGeom prst="rect">
            <a:avLst/>
          </a:prstGeom>
          <a:noFill/>
          <a:ln w="9525">
            <a:noFill/>
            <a:miter lim="800000"/>
            <a:headEnd/>
            <a:tailEnd/>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pPr eaLnBrk="1" hangingPunct="1"/>
            <a:r>
              <a:rPr lang="en-US" sz="4000" smtClean="0"/>
              <a:t>Memory Management Requirement</a:t>
            </a:r>
          </a:p>
        </p:txBody>
      </p:sp>
      <p:sp>
        <p:nvSpPr>
          <p:cNvPr id="9219" name="Rectangle 3"/>
          <p:cNvSpPr>
            <a:spLocks noGrp="1" noChangeArrowheads="1"/>
          </p:cNvSpPr>
          <p:nvPr>
            <p:ph type="body" idx="1"/>
          </p:nvPr>
        </p:nvSpPr>
        <p:spPr/>
        <p:txBody>
          <a:bodyPr/>
          <a:lstStyle/>
          <a:p>
            <a:pPr eaLnBrk="1" hangingPunct="1"/>
            <a:r>
              <a:rPr lang="en-US" smtClean="0"/>
              <a:t>Relocation</a:t>
            </a:r>
          </a:p>
          <a:p>
            <a:pPr eaLnBrk="1" hangingPunct="1"/>
            <a:r>
              <a:rPr lang="en-US" smtClean="0"/>
              <a:t>Protection</a:t>
            </a:r>
          </a:p>
          <a:p>
            <a:pPr eaLnBrk="1" hangingPunct="1"/>
            <a:r>
              <a:rPr lang="en-US" smtClean="0"/>
              <a:t>Sharing</a:t>
            </a:r>
          </a:p>
          <a:p>
            <a:pPr eaLnBrk="1" hangingPunct="1"/>
            <a:r>
              <a:rPr lang="en-US" smtClean="0"/>
              <a:t>Logical organization</a:t>
            </a:r>
          </a:p>
          <a:p>
            <a:pPr eaLnBrk="1" hangingPunct="1"/>
            <a:r>
              <a:rPr lang="en-US" smtClean="0"/>
              <a:t>Physical organization</a:t>
            </a:r>
          </a:p>
        </p:txBody>
      </p:sp>
    </p:spTree>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1778</TotalTime>
  <Words>2770</Words>
  <Application>Microsoft Office PowerPoint</Application>
  <PresentationFormat>On-screen Show (4:3)</PresentationFormat>
  <Paragraphs>537</Paragraphs>
  <Slides>85</Slides>
  <Notes>78</Notes>
  <HiddenSlides>0</HiddenSlides>
  <MMClips>0</MMClips>
  <ScaleCrop>false</ScaleCrop>
  <HeadingPairs>
    <vt:vector size="4" baseType="variant">
      <vt:variant>
        <vt:lpstr>Theme</vt:lpstr>
      </vt:variant>
      <vt:variant>
        <vt:i4>1</vt:i4>
      </vt:variant>
      <vt:variant>
        <vt:lpstr>Slide Titles</vt:lpstr>
      </vt:variant>
      <vt:variant>
        <vt:i4>85</vt:i4>
      </vt:variant>
    </vt:vector>
  </HeadingPairs>
  <TitlesOfParts>
    <vt:vector size="86" baseType="lpstr">
      <vt:lpstr>Default Design</vt:lpstr>
      <vt:lpstr>Memory Management</vt:lpstr>
      <vt:lpstr>Memory</vt:lpstr>
      <vt:lpstr>Memory Management</vt:lpstr>
      <vt:lpstr>Slide 4</vt:lpstr>
      <vt:lpstr>Slide 5</vt:lpstr>
      <vt:lpstr>Example (two level memory)</vt:lpstr>
      <vt:lpstr>Slide 7</vt:lpstr>
      <vt:lpstr>Slide 8</vt:lpstr>
      <vt:lpstr>Memory Management Requirement</vt:lpstr>
      <vt:lpstr>Slide 10</vt:lpstr>
      <vt:lpstr>Binding of Instructions and Data to Memory</vt:lpstr>
      <vt:lpstr>Loading Program into main memory</vt:lpstr>
      <vt:lpstr>Fixed Partitioning</vt:lpstr>
      <vt:lpstr>Equal size fixed Partition</vt:lpstr>
      <vt:lpstr>Overlays</vt:lpstr>
      <vt:lpstr>Overlay cont..</vt:lpstr>
      <vt:lpstr>Unequal size partition</vt:lpstr>
      <vt:lpstr>Slide 18</vt:lpstr>
      <vt:lpstr>Slide 19</vt:lpstr>
      <vt:lpstr>Dynamic Partitioning</vt:lpstr>
      <vt:lpstr>Slide 21</vt:lpstr>
      <vt:lpstr>Slide 22</vt:lpstr>
      <vt:lpstr>How to satisfy a request of size n from a list of free holes. </vt:lpstr>
      <vt:lpstr>Slide 24</vt:lpstr>
      <vt:lpstr>Slide 25</vt:lpstr>
      <vt:lpstr>Buddy System </vt:lpstr>
      <vt:lpstr>Slide 27</vt:lpstr>
      <vt:lpstr>Slide 28</vt:lpstr>
      <vt:lpstr>Fragmentation</vt:lpstr>
      <vt:lpstr>Slide 30</vt:lpstr>
      <vt:lpstr>Slide 31</vt:lpstr>
      <vt:lpstr>Slide 32</vt:lpstr>
      <vt:lpstr>Memory allocation Problems</vt:lpstr>
      <vt:lpstr>Dynamic Partitioning (paging) </vt:lpstr>
      <vt:lpstr>Slide 35</vt:lpstr>
      <vt:lpstr>Slide 36</vt:lpstr>
      <vt:lpstr>Address Translation Example and Issues </vt:lpstr>
      <vt:lpstr>Slide 38</vt:lpstr>
      <vt:lpstr>Address Translation Architecture </vt:lpstr>
      <vt:lpstr>Paging Example </vt:lpstr>
      <vt:lpstr>Slide 41</vt:lpstr>
      <vt:lpstr>Slide 42</vt:lpstr>
      <vt:lpstr>Slide 43</vt:lpstr>
      <vt:lpstr>Memory management </vt:lpstr>
      <vt:lpstr>Paging   (contd) </vt:lpstr>
      <vt:lpstr>Implementation Issues</vt:lpstr>
      <vt:lpstr>Slide 47</vt:lpstr>
      <vt:lpstr>Page Table </vt:lpstr>
      <vt:lpstr>Page table design issue </vt:lpstr>
      <vt:lpstr> Page table size reduction</vt:lpstr>
      <vt:lpstr>Slide 51</vt:lpstr>
      <vt:lpstr>Slide 52</vt:lpstr>
      <vt:lpstr>Slide 53</vt:lpstr>
      <vt:lpstr>Slide 54</vt:lpstr>
      <vt:lpstr>Slide 55</vt:lpstr>
      <vt:lpstr>Slide 56</vt:lpstr>
      <vt:lpstr>Slide 57</vt:lpstr>
      <vt:lpstr>Associative Register</vt:lpstr>
      <vt:lpstr>Effective Access Time</vt:lpstr>
      <vt:lpstr>Segmentation</vt:lpstr>
      <vt:lpstr>Logical View of Segmentation</vt:lpstr>
      <vt:lpstr>Slide 62</vt:lpstr>
      <vt:lpstr>Segmentation Architecture</vt:lpstr>
      <vt:lpstr>Slide 64</vt:lpstr>
      <vt:lpstr>Segmentation Architecture (Cont.)</vt:lpstr>
      <vt:lpstr>Sharing of segments</vt:lpstr>
      <vt:lpstr>Segmentation In 80X86 Processor</vt:lpstr>
      <vt:lpstr>Slide 68</vt:lpstr>
      <vt:lpstr>Slide 69</vt:lpstr>
      <vt:lpstr>Slide 70</vt:lpstr>
      <vt:lpstr>Memory Management Registers</vt:lpstr>
      <vt:lpstr>Slide 72</vt:lpstr>
      <vt:lpstr>GDTR Register</vt:lpstr>
      <vt:lpstr>IDTR Register</vt:lpstr>
      <vt:lpstr>LDTR Register</vt:lpstr>
      <vt:lpstr>Logical Address to linear address Translation</vt:lpstr>
      <vt:lpstr>General Format for Descriptor table Entry</vt:lpstr>
      <vt:lpstr>Slide 78</vt:lpstr>
      <vt:lpstr>Code segment descriptor </vt:lpstr>
      <vt:lpstr>Slide 80</vt:lpstr>
      <vt:lpstr>Slide 81</vt:lpstr>
      <vt:lpstr>Slide 82</vt:lpstr>
      <vt:lpstr>Slide 83</vt:lpstr>
      <vt:lpstr>Slide 84</vt:lpstr>
      <vt:lpstr>Protection Ring </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Prof JPM</dc:creator>
  <cp:lastModifiedBy>JPM</cp:lastModifiedBy>
  <cp:revision>53</cp:revision>
  <cp:lastPrinted>1601-01-01T00:00:00Z</cp:lastPrinted>
  <dcterms:created xsi:type="dcterms:W3CDTF">1601-01-01T00:00:00Z</dcterms:created>
  <dcterms:modified xsi:type="dcterms:W3CDTF">2017-04-04T04:57:05Z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1</vt:i4>
  </property>
</Properties>
</file>